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6666"/>
    <a:srgbClr val="948A54"/>
    <a:srgbClr val="C4BD97"/>
    <a:srgbClr val="DDD9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93" autoAdjust="0"/>
    <p:restoredTop sz="94660"/>
  </p:normalViewPr>
  <p:slideViewPr>
    <p:cSldViewPr snapToGrid="0" showGuides="1">
      <p:cViewPr varScale="1">
        <p:scale>
          <a:sx n="115" d="100"/>
          <a:sy n="115" d="100"/>
        </p:scale>
        <p:origin x="318" y="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smtClean="0"/>
              <a:t>Formatvorlage des Untertitelmasters durch Klicken bearbeiten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15CD7B-14D1-4295-A45D-BCD739CD37C0}" type="datetimeFigureOut">
              <a:rPr lang="de-DE" smtClean="0"/>
              <a:t>24.02.2021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E12BD1-F06F-4868-A0B3-88BD73043BA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210786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15CD7B-14D1-4295-A45D-BCD739CD37C0}" type="datetimeFigureOut">
              <a:rPr lang="de-DE" smtClean="0"/>
              <a:t>24.02.2021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E12BD1-F06F-4868-A0B3-88BD73043BA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224594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15CD7B-14D1-4295-A45D-BCD739CD37C0}" type="datetimeFigureOut">
              <a:rPr lang="de-DE" smtClean="0"/>
              <a:t>24.02.2021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E12BD1-F06F-4868-A0B3-88BD73043BA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351510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15CD7B-14D1-4295-A45D-BCD739CD37C0}" type="datetimeFigureOut">
              <a:rPr lang="de-DE" smtClean="0"/>
              <a:t>24.02.2021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E12BD1-F06F-4868-A0B3-88BD73043BA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27713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15CD7B-14D1-4295-A45D-BCD739CD37C0}" type="datetimeFigureOut">
              <a:rPr lang="de-DE" smtClean="0"/>
              <a:t>24.02.2021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E12BD1-F06F-4868-A0B3-88BD73043BA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019961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15CD7B-14D1-4295-A45D-BCD739CD37C0}" type="datetimeFigureOut">
              <a:rPr lang="de-DE" smtClean="0"/>
              <a:t>24.02.2021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E12BD1-F06F-4868-A0B3-88BD73043BA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055880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15CD7B-14D1-4295-A45D-BCD739CD37C0}" type="datetimeFigureOut">
              <a:rPr lang="de-DE" smtClean="0"/>
              <a:t>24.02.2021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E12BD1-F06F-4868-A0B3-88BD73043BA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052431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15CD7B-14D1-4295-A45D-BCD739CD37C0}" type="datetimeFigureOut">
              <a:rPr lang="de-DE" smtClean="0"/>
              <a:t>24.02.2021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E12BD1-F06F-4868-A0B3-88BD73043BA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104397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15CD7B-14D1-4295-A45D-BCD739CD37C0}" type="datetimeFigureOut">
              <a:rPr lang="de-DE" smtClean="0"/>
              <a:t>24.02.2021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E12BD1-F06F-4868-A0B3-88BD73043BA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1828748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15CD7B-14D1-4295-A45D-BCD739CD37C0}" type="datetimeFigureOut">
              <a:rPr lang="de-DE" smtClean="0"/>
              <a:t>24.02.2021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E12BD1-F06F-4868-A0B3-88BD73043BA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32691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15CD7B-14D1-4295-A45D-BCD739CD37C0}" type="datetimeFigureOut">
              <a:rPr lang="de-DE" smtClean="0"/>
              <a:t>24.02.2021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E12BD1-F06F-4868-A0B3-88BD73043BA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387765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15CD7B-14D1-4295-A45D-BCD739CD37C0}" type="datetimeFigureOut">
              <a:rPr lang="de-DE" smtClean="0"/>
              <a:t>24.02.2021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E12BD1-F06F-4868-A0B3-88BD73043BA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151057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38"/>
          <p:cNvSpPr/>
          <p:nvPr/>
        </p:nvSpPr>
        <p:spPr>
          <a:xfrm>
            <a:off x="5044166" y="231421"/>
            <a:ext cx="1237988" cy="489534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bg2">
                  <a:lumMod val="100000"/>
                </a:schemeClr>
              </a:gs>
            </a:gsLst>
            <a:lin ang="5400000" scaled="1"/>
          </a:gradFill>
          <a:ln>
            <a:solidFill>
              <a:srgbClr val="66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tIns="90000" rIns="90000" bIns="90000" rtlCol="0" anchor="ctr" anchorCtr="0">
            <a:spAutoFit/>
          </a:bodyPr>
          <a:lstStyle/>
          <a:p>
            <a:r>
              <a:rPr lang="de-DE" sz="1000" dirty="0" err="1" smtClean="0">
                <a:solidFill>
                  <a:schemeClr val="tx1"/>
                </a:solidFill>
              </a:rPr>
              <a:t>aBufferVibration</a:t>
            </a:r>
            <a:endParaRPr lang="de-DE" sz="1000" dirty="0" smtClean="0">
              <a:solidFill>
                <a:schemeClr val="tx1"/>
              </a:solidFill>
            </a:endParaRPr>
          </a:p>
          <a:p>
            <a:r>
              <a:rPr lang="de-DE" sz="1000" dirty="0" smtClean="0">
                <a:solidFill>
                  <a:schemeClr val="tx1"/>
                </a:solidFill>
                <a:latin typeface="+mj-lt"/>
              </a:rPr>
              <a:t>(</a:t>
            </a:r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cOversamples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 = 10)</a:t>
            </a:r>
            <a:endParaRPr lang="en-US" sz="10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23" name="Rectangle 38"/>
          <p:cNvSpPr/>
          <p:nvPr/>
        </p:nvSpPr>
        <p:spPr>
          <a:xfrm>
            <a:off x="3266183" y="6144860"/>
            <a:ext cx="1161044" cy="489534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bg2">
                  <a:lumMod val="100000"/>
                </a:schemeClr>
              </a:gs>
            </a:gsLst>
            <a:lin ang="5400000" scaled="1"/>
          </a:gradFill>
          <a:ln>
            <a:solidFill>
              <a:srgbClr val="66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tIns="90000" rIns="90000" bIns="90000" rtlCol="0" anchor="ctr" anchorCtr="0">
            <a:spAutoFit/>
          </a:bodyPr>
          <a:lstStyle/>
          <a:p>
            <a:r>
              <a:rPr lang="de-DE" sz="1000" dirty="0" err="1" smtClean="0">
                <a:solidFill>
                  <a:schemeClr val="tx1"/>
                </a:solidFill>
              </a:rPr>
              <a:t>aOrderSpecResult</a:t>
            </a:r>
            <a:endParaRPr lang="de-DE" sz="1000" dirty="0" smtClean="0">
              <a:solidFill>
                <a:schemeClr val="tx1"/>
              </a:solidFill>
            </a:endParaRPr>
          </a:p>
          <a:p>
            <a:r>
              <a:rPr lang="de-DE" sz="1000" dirty="0" smtClean="0">
                <a:solidFill>
                  <a:schemeClr val="tx1"/>
                </a:solidFill>
                <a:latin typeface="+mj-lt"/>
              </a:rPr>
              <a:t>(Array </a:t>
            </a:r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Dim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 = 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1025)</a:t>
            </a:r>
            <a:endParaRPr lang="en-US" sz="10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24" name="Rectangle 38"/>
          <p:cNvSpPr/>
          <p:nvPr/>
        </p:nvSpPr>
        <p:spPr>
          <a:xfrm>
            <a:off x="8419888" y="227848"/>
            <a:ext cx="767230" cy="281824"/>
          </a:xfrm>
          <a:prstGeom prst="rect">
            <a:avLst/>
          </a:prstGeom>
          <a:gradFill>
            <a:gsLst>
              <a:gs pos="100000">
                <a:srgbClr val="C4BD97">
                  <a:lumMod val="50000"/>
                  <a:lumOff val="50000"/>
                </a:srgbClr>
              </a:gs>
              <a:gs pos="0">
                <a:srgbClr val="DDD9C3">
                  <a:lumMod val="50000"/>
                  <a:lumOff val="50000"/>
                </a:srgbClr>
              </a:gs>
            </a:gsLst>
            <a:lin ang="5400000" scaled="1"/>
          </a:gradFill>
          <a:ln>
            <a:solidFill>
              <a:srgbClr val="66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000" dirty="0" smtClean="0">
                <a:solidFill>
                  <a:schemeClr val="tx1"/>
                </a:solidFill>
              </a:rPr>
              <a:t>PLC </a:t>
            </a:r>
            <a:r>
              <a:rPr lang="de-DE" sz="1000" dirty="0">
                <a:solidFill>
                  <a:schemeClr val="tx1"/>
                </a:solidFill>
              </a:rPr>
              <a:t>Task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28" name="Rectangle 39"/>
          <p:cNvSpPr/>
          <p:nvPr/>
        </p:nvSpPr>
        <p:spPr>
          <a:xfrm>
            <a:off x="9374266" y="227848"/>
            <a:ext cx="767230" cy="281824"/>
          </a:xfrm>
          <a:prstGeom prst="rect">
            <a:avLst/>
          </a:prstGeom>
          <a:gradFill>
            <a:gsLst>
              <a:gs pos="0">
                <a:srgbClr val="C4BD97">
                  <a:lumMod val="75000"/>
                  <a:lumOff val="25000"/>
                </a:srgbClr>
              </a:gs>
              <a:gs pos="100000">
                <a:srgbClr val="948A54">
                  <a:lumMod val="65000"/>
                  <a:lumOff val="35000"/>
                </a:srgbClr>
              </a:gs>
            </a:gsLst>
            <a:lin ang="5400000" scaled="1"/>
          </a:gradFill>
          <a:ln>
            <a:solidFill>
              <a:srgbClr val="66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000" dirty="0">
                <a:solidFill>
                  <a:schemeClr val="tx1"/>
                </a:solidFill>
              </a:rPr>
              <a:t>CM Task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29" name="Rectangle 38"/>
          <p:cNvSpPr/>
          <p:nvPr/>
        </p:nvSpPr>
        <p:spPr>
          <a:xfrm>
            <a:off x="7465510" y="227848"/>
            <a:ext cx="767230" cy="281824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bg2">
                  <a:lumMod val="100000"/>
                </a:schemeClr>
              </a:gs>
            </a:gsLst>
            <a:lin ang="5400000" scaled="1"/>
          </a:gradFill>
          <a:ln>
            <a:solidFill>
              <a:srgbClr val="66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000" dirty="0" smtClean="0">
                <a:solidFill>
                  <a:schemeClr val="tx1"/>
                </a:solidFill>
              </a:rPr>
              <a:t>I/O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30" name="Textfeld 29"/>
          <p:cNvSpPr txBox="1"/>
          <p:nvPr/>
        </p:nvSpPr>
        <p:spPr>
          <a:xfrm>
            <a:off x="3616226" y="796471"/>
            <a:ext cx="16456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00" dirty="0" smtClean="0"/>
              <a:t>1</a:t>
            </a:r>
            <a:endParaRPr lang="de-DE" sz="1000" dirty="0" smtClean="0"/>
          </a:p>
        </p:txBody>
      </p:sp>
      <p:sp>
        <p:nvSpPr>
          <p:cNvPr id="33" name="Rectangle 38"/>
          <p:cNvSpPr/>
          <p:nvPr/>
        </p:nvSpPr>
        <p:spPr>
          <a:xfrm>
            <a:off x="2169515" y="1401459"/>
            <a:ext cx="3361818" cy="797311"/>
          </a:xfrm>
          <a:prstGeom prst="rect">
            <a:avLst/>
          </a:prstGeom>
          <a:gradFill>
            <a:gsLst>
              <a:gs pos="100000">
                <a:srgbClr val="C4BD97">
                  <a:lumMod val="50000"/>
                  <a:lumOff val="50000"/>
                </a:srgbClr>
              </a:gs>
              <a:gs pos="0">
                <a:srgbClr val="DDD9C3">
                  <a:lumMod val="50000"/>
                  <a:lumOff val="50000"/>
                </a:srgbClr>
              </a:gs>
            </a:gsLst>
            <a:lin ang="5400000" scaled="1"/>
          </a:gradFill>
          <a:ln>
            <a:solidFill>
              <a:srgbClr val="66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tIns="90000" bIns="90000" rtlCol="0" anchor="ctr">
            <a:spAutoFit/>
          </a:bodyPr>
          <a:lstStyle/>
          <a:p>
            <a:r>
              <a:rPr lang="de-DE" sz="1000" dirty="0" err="1" smtClean="0">
                <a:solidFill>
                  <a:schemeClr val="tx1"/>
                </a:solidFill>
              </a:rPr>
              <a:t>FB_CMA_SourcePaired</a:t>
            </a:r>
            <a:r>
              <a:rPr lang="de-DE" sz="1000" dirty="0">
                <a:solidFill>
                  <a:schemeClr val="tx1"/>
                </a:solidFill>
              </a:rPr>
              <a:t/>
            </a:r>
            <a:br>
              <a:rPr lang="de-DE" sz="1000" dirty="0">
                <a:solidFill>
                  <a:schemeClr val="tx1"/>
                </a:solidFill>
              </a:rPr>
            </a:br>
            <a:r>
              <a:rPr lang="de-DE" sz="1000" dirty="0" err="1">
                <a:solidFill>
                  <a:schemeClr val="tx1"/>
                </a:solidFill>
                <a:latin typeface="+mj-lt"/>
              </a:rPr>
              <a:t>nOwnID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>= </a:t>
            </a:r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eID_SourcePaired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, </a:t>
            </a:r>
            <a:r>
              <a:rPr lang="de-DE" sz="1000" dirty="0" err="1">
                <a:solidFill>
                  <a:schemeClr val="tx1"/>
                </a:solidFill>
                <a:latin typeface="+mj-lt"/>
              </a:rPr>
              <a:t>aDestID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> = [</a:t>
            </a:r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eID_OrderSpec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],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/>
            </a:r>
            <a:br>
              <a:rPr lang="de-DE" sz="1000" dirty="0" smtClean="0">
                <a:solidFill>
                  <a:schemeClr val="tx1"/>
                </a:solidFill>
                <a:latin typeface="+mj-lt"/>
              </a:rPr>
            </a:br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MultiArray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 </a:t>
            </a:r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Dims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 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>= 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[[</a:t>
            </a:r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cBufferLengthVib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], 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[</a:t>
            </a:r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cBufferLengthPos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]]</a:t>
            </a:r>
            <a:endParaRPr lang="de-DE" sz="1000" dirty="0" smtClean="0">
              <a:solidFill>
                <a:schemeClr val="tx1"/>
              </a:solidFill>
              <a:latin typeface="+mj-lt"/>
            </a:endParaRPr>
          </a:p>
          <a:p>
            <a:r>
              <a:rPr lang="de-DE" sz="1000" dirty="0" smtClean="0">
                <a:solidFill>
                  <a:schemeClr val="tx1"/>
                </a:solidFill>
                <a:latin typeface="+mj-lt"/>
              </a:rPr>
              <a:t>(</a:t>
            </a:r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cBufferLengthVib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 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= 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1000, </a:t>
            </a:r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cBufferLengthPos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 = 100)</a:t>
            </a:r>
            <a:endParaRPr lang="de-DE" sz="10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35" name="Rectangle 38"/>
          <p:cNvSpPr/>
          <p:nvPr/>
        </p:nvSpPr>
        <p:spPr>
          <a:xfrm>
            <a:off x="1631996" y="2879274"/>
            <a:ext cx="4429418" cy="1412864"/>
          </a:xfrm>
          <a:prstGeom prst="rect">
            <a:avLst/>
          </a:prstGeom>
          <a:gradFill>
            <a:gsLst>
              <a:gs pos="0">
                <a:srgbClr val="C4BD97">
                  <a:lumMod val="75000"/>
                  <a:lumOff val="25000"/>
                </a:srgbClr>
              </a:gs>
              <a:gs pos="100000">
                <a:srgbClr val="948A54">
                  <a:lumMod val="65000"/>
                  <a:lumOff val="35000"/>
                </a:srgbClr>
              </a:gs>
            </a:gsLst>
            <a:lin ang="5400000" scaled="1"/>
          </a:gradFill>
          <a:ln>
            <a:solidFill>
              <a:srgbClr val="66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tIns="90000" bIns="90000" rtlCol="0" anchor="ctr">
            <a:spAutoFit/>
          </a:bodyPr>
          <a:lstStyle/>
          <a:p>
            <a:r>
              <a:rPr lang="de-DE" sz="1000" dirty="0" err="1" smtClean="0">
                <a:solidFill>
                  <a:schemeClr val="tx1"/>
                </a:solidFill>
              </a:rPr>
              <a:t>FB_CMA_OrderPowerSpectrum</a:t>
            </a:r>
            <a:endParaRPr lang="de-DE" sz="1000" dirty="0">
              <a:solidFill>
                <a:schemeClr val="tx1"/>
              </a:solidFill>
            </a:endParaRPr>
          </a:p>
          <a:p>
            <a:r>
              <a:rPr lang="de-DE" sz="1000" dirty="0" err="1">
                <a:solidFill>
                  <a:schemeClr val="tx1"/>
                </a:solidFill>
                <a:latin typeface="+mj-lt"/>
              </a:rPr>
              <a:t>OwnID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> = </a:t>
            </a:r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eID_OrderSpec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, </a:t>
            </a:r>
            <a:r>
              <a:rPr lang="de-DE" sz="1000" dirty="0" err="1">
                <a:solidFill>
                  <a:schemeClr val="tx1"/>
                </a:solidFill>
                <a:latin typeface="+mj-lt"/>
              </a:rPr>
              <a:t>aDestID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> = [</a:t>
            </a:r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eID_Sink_OrderSpec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]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/>
            </a:r>
            <a:br>
              <a:rPr lang="de-DE" sz="1000" dirty="0">
                <a:solidFill>
                  <a:schemeClr val="tx1"/>
                </a:solidFill>
                <a:latin typeface="+mj-lt"/>
              </a:rPr>
            </a:br>
            <a:r>
              <a:rPr lang="de-DE" sz="1000" dirty="0" err="1">
                <a:solidFill>
                  <a:schemeClr val="tx1"/>
                </a:solidFill>
                <a:latin typeface="+mj-lt"/>
              </a:rPr>
              <a:t>fSampleRateVibration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> = </a:t>
            </a:r>
            <a:r>
              <a:rPr lang="de-DE" sz="1000" dirty="0" err="1">
                <a:solidFill>
                  <a:schemeClr val="tx1"/>
                </a:solidFill>
                <a:latin typeface="+mj-lt"/>
              </a:rPr>
              <a:t>cSampleRatevib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>, </a:t>
            </a:r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fSampleRatePosition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 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>= </a:t>
            </a:r>
            <a:r>
              <a:rPr lang="de-DE" sz="1000" dirty="0" err="1">
                <a:solidFill>
                  <a:schemeClr val="tx1"/>
                </a:solidFill>
                <a:latin typeface="+mj-lt"/>
              </a:rPr>
              <a:t>cSampleRatepos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>, </a:t>
            </a:r>
          </a:p>
          <a:p>
            <a:r>
              <a:rPr lang="de-DE" sz="1000" dirty="0" err="1">
                <a:solidFill>
                  <a:schemeClr val="tx1"/>
                </a:solidFill>
                <a:latin typeface="+mj-lt"/>
              </a:rPr>
              <a:t>fPositionScaling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> = </a:t>
            </a:r>
            <a:r>
              <a:rPr lang="de-DE" sz="1000" dirty="0" err="1">
                <a:solidFill>
                  <a:schemeClr val="tx1"/>
                </a:solidFill>
                <a:latin typeface="+mj-lt"/>
              </a:rPr>
              <a:t>shaft_perimeter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>, </a:t>
            </a:r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fMaxRPM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 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>= </a:t>
            </a:r>
            <a:r>
              <a:rPr lang="de-DE" sz="1000" dirty="0" err="1">
                <a:solidFill>
                  <a:schemeClr val="tx1"/>
                </a:solidFill>
                <a:latin typeface="+mj-lt"/>
              </a:rPr>
              <a:t>cMaxRPM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>, </a:t>
            </a:r>
          </a:p>
          <a:p>
            <a:r>
              <a:rPr lang="de-DE" sz="1000" dirty="0">
                <a:solidFill>
                  <a:schemeClr val="tx1"/>
                </a:solidFill>
                <a:latin typeface="+mj-lt"/>
              </a:rPr>
              <a:t>nFFT_Length = </a:t>
            </a:r>
            <a:r>
              <a:rPr lang="de-DE" sz="1000" dirty="0" err="1">
                <a:solidFill>
                  <a:schemeClr val="tx1"/>
                </a:solidFill>
                <a:latin typeface="+mj-lt"/>
              </a:rPr>
              <a:t>cFFTLength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> , 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 </a:t>
            </a:r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nWindowLength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 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>= </a:t>
            </a:r>
            <a:r>
              <a:rPr lang="de-DE" sz="1000" dirty="0" err="1">
                <a:solidFill>
                  <a:schemeClr val="tx1"/>
                </a:solidFill>
                <a:latin typeface="+mj-lt"/>
              </a:rPr>
              <a:t>cWindowLength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>,</a:t>
            </a:r>
            <a:endParaRPr lang="de-DE" sz="1000" dirty="0" smtClean="0">
              <a:solidFill>
                <a:schemeClr val="tx1"/>
              </a:solidFill>
              <a:latin typeface="+mj-lt"/>
            </a:endParaRPr>
          </a:p>
          <a:p>
            <a:endParaRPr lang="de-DE" sz="1000" dirty="0" smtClean="0">
              <a:solidFill>
                <a:schemeClr val="tx1"/>
              </a:solidFill>
              <a:latin typeface="+mj-lt"/>
            </a:endParaRPr>
          </a:p>
          <a:p>
            <a:r>
              <a:rPr lang="de-DE" sz="1000" dirty="0">
                <a:solidFill>
                  <a:schemeClr val="tx1"/>
                </a:solidFill>
                <a:latin typeface="+mj-lt"/>
              </a:rPr>
              <a:t>(</a:t>
            </a:r>
            <a:r>
              <a:rPr lang="de-DE" sz="1000" dirty="0" err="1">
                <a:solidFill>
                  <a:schemeClr val="tx1"/>
                </a:solidFill>
                <a:latin typeface="+mj-lt"/>
              </a:rPr>
              <a:t>cSampleRatevib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> = 10000, </a:t>
            </a:r>
            <a:r>
              <a:rPr lang="de-DE" sz="1000" dirty="0" err="1">
                <a:solidFill>
                  <a:schemeClr val="tx1"/>
                </a:solidFill>
                <a:latin typeface="+mj-lt"/>
              </a:rPr>
              <a:t>cSampleRatepos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> = 1000, 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 </a:t>
            </a:r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shaft_perimeter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 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>= 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2*</a:t>
            </a:r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pi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*15,</a:t>
            </a:r>
          </a:p>
          <a:p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cMaxRPM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 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>= 2300, </a:t>
            </a:r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cFFTLength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 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>=2048, </a:t>
            </a:r>
            <a:r>
              <a:rPr lang="de-DE" sz="1000" dirty="0" err="1">
                <a:solidFill>
                  <a:schemeClr val="tx1"/>
                </a:solidFill>
                <a:latin typeface="+mj-lt"/>
              </a:rPr>
              <a:t>cWindowLength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> = 2000)</a:t>
            </a:r>
            <a:endParaRPr lang="de-DE" sz="10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37" name="Rectangle 38"/>
          <p:cNvSpPr/>
          <p:nvPr/>
        </p:nvSpPr>
        <p:spPr>
          <a:xfrm>
            <a:off x="3228031" y="231421"/>
            <a:ext cx="1237348" cy="489534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bg2">
                  <a:lumMod val="100000"/>
                </a:schemeClr>
              </a:gs>
            </a:gsLst>
            <a:lin ang="5400000" scaled="1"/>
          </a:gradFill>
          <a:ln>
            <a:solidFill>
              <a:srgbClr val="66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tIns="90000" rIns="90000" bIns="90000" rtlCol="0" anchor="ctr" anchorCtr="0">
            <a:spAutoFit/>
          </a:bodyPr>
          <a:lstStyle/>
          <a:p>
            <a:r>
              <a:rPr lang="de-DE" sz="1000" dirty="0" err="1" smtClean="0">
                <a:solidFill>
                  <a:schemeClr val="tx1"/>
                </a:solidFill>
              </a:rPr>
              <a:t>aBufferPosition</a:t>
            </a:r>
            <a:endParaRPr lang="de-DE" sz="1000" dirty="0" smtClean="0">
              <a:solidFill>
                <a:schemeClr val="tx1"/>
              </a:solidFill>
            </a:endParaRPr>
          </a:p>
          <a:p>
            <a:r>
              <a:rPr lang="de-DE" sz="1000" dirty="0" smtClean="0">
                <a:solidFill>
                  <a:schemeClr val="tx1"/>
                </a:solidFill>
                <a:latin typeface="+mj-lt"/>
              </a:rPr>
              <a:t>(1)</a:t>
            </a:r>
            <a:endParaRPr lang="en-US" sz="10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42" name="Rectangle 38"/>
          <p:cNvSpPr/>
          <p:nvPr/>
        </p:nvSpPr>
        <p:spPr>
          <a:xfrm>
            <a:off x="7013341" y="1401459"/>
            <a:ext cx="2757486" cy="797311"/>
          </a:xfrm>
          <a:prstGeom prst="rect">
            <a:avLst/>
          </a:prstGeom>
          <a:gradFill>
            <a:gsLst>
              <a:gs pos="100000">
                <a:srgbClr val="C4BD97">
                  <a:lumMod val="50000"/>
                  <a:lumOff val="50000"/>
                </a:srgbClr>
              </a:gs>
              <a:gs pos="0">
                <a:srgbClr val="DDD9C3">
                  <a:lumMod val="50000"/>
                  <a:lumOff val="50000"/>
                </a:srgbClr>
              </a:gs>
            </a:gsLst>
            <a:lin ang="5400000" scaled="1"/>
          </a:gradFill>
          <a:ln>
            <a:solidFill>
              <a:srgbClr val="66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tIns="90000" bIns="90000" rtlCol="0" anchor="ctr">
            <a:spAutoFit/>
          </a:bodyPr>
          <a:lstStyle/>
          <a:p>
            <a:r>
              <a:rPr lang="de-DE" sz="1000" dirty="0" err="1" smtClean="0">
                <a:solidFill>
                  <a:schemeClr val="tx1"/>
                </a:solidFill>
              </a:rPr>
              <a:t>FB_CMA_Source</a:t>
            </a:r>
            <a:r>
              <a:rPr lang="de-DE" sz="1000" dirty="0">
                <a:solidFill>
                  <a:schemeClr val="tx1"/>
                </a:solidFill>
              </a:rPr>
              <a:t/>
            </a:r>
            <a:br>
              <a:rPr lang="de-DE" sz="1000" dirty="0">
                <a:solidFill>
                  <a:schemeClr val="tx1"/>
                </a:solidFill>
              </a:rPr>
            </a:br>
            <a:r>
              <a:rPr lang="de-DE" sz="1000" dirty="0" err="1">
                <a:solidFill>
                  <a:schemeClr val="tx1"/>
                </a:solidFill>
                <a:latin typeface="+mj-lt"/>
              </a:rPr>
              <a:t>nOwnID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>= </a:t>
            </a:r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eID_Source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, </a:t>
            </a:r>
            <a:r>
              <a:rPr lang="de-DE" sz="1000" dirty="0" err="1">
                <a:solidFill>
                  <a:schemeClr val="tx1"/>
                </a:solidFill>
                <a:latin typeface="+mj-lt"/>
              </a:rPr>
              <a:t>aDestID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> = [</a:t>
            </a:r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eID_PwrSpec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],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/>
            </a:r>
            <a:br>
              <a:rPr lang="de-DE" sz="1000" dirty="0" smtClean="0">
                <a:solidFill>
                  <a:schemeClr val="tx1"/>
                </a:solidFill>
                <a:latin typeface="+mj-lt"/>
              </a:rPr>
            </a:br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MultiArray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 </a:t>
            </a:r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Dims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 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>= 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[</a:t>
            </a:r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cBufferLengthVib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]</a:t>
            </a:r>
            <a:endParaRPr lang="de-DE" sz="1000" dirty="0" smtClean="0">
              <a:solidFill>
                <a:schemeClr val="tx1"/>
              </a:solidFill>
              <a:latin typeface="+mj-lt"/>
            </a:endParaRPr>
          </a:p>
          <a:p>
            <a:r>
              <a:rPr lang="de-DE" sz="1000" dirty="0" smtClean="0">
                <a:solidFill>
                  <a:schemeClr val="tx1"/>
                </a:solidFill>
                <a:latin typeface="+mj-lt"/>
              </a:rPr>
              <a:t>(</a:t>
            </a:r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cBufferLengthVib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 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= 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1000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)</a:t>
            </a:r>
            <a:endParaRPr lang="de-DE" sz="10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43" name="Rectangle 38"/>
          <p:cNvSpPr/>
          <p:nvPr/>
        </p:nvSpPr>
        <p:spPr>
          <a:xfrm>
            <a:off x="7543204" y="4973732"/>
            <a:ext cx="1694695" cy="489534"/>
          </a:xfrm>
          <a:prstGeom prst="rect">
            <a:avLst/>
          </a:prstGeom>
          <a:gradFill>
            <a:gsLst>
              <a:gs pos="100000">
                <a:srgbClr val="C4BD97">
                  <a:lumMod val="50000"/>
                  <a:lumOff val="50000"/>
                </a:srgbClr>
              </a:gs>
              <a:gs pos="0">
                <a:srgbClr val="DDD9C3">
                  <a:lumMod val="50000"/>
                  <a:lumOff val="50000"/>
                </a:srgbClr>
              </a:gs>
            </a:gsLst>
            <a:lin ang="5400000" scaled="1"/>
          </a:gradFill>
          <a:ln>
            <a:solidFill>
              <a:srgbClr val="66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tIns="90000" bIns="90000" rtlCol="0" anchor="ctr">
            <a:spAutoFit/>
          </a:bodyPr>
          <a:lstStyle/>
          <a:p>
            <a:r>
              <a:rPr lang="de-DE" sz="1000" dirty="0" err="1">
                <a:solidFill>
                  <a:schemeClr val="tx1"/>
                </a:solidFill>
              </a:rPr>
              <a:t>FB_CMA_Sink</a:t>
            </a:r>
            <a:r>
              <a:rPr lang="de-DE" sz="1000" dirty="0">
                <a:solidFill>
                  <a:schemeClr val="tx1"/>
                </a:solidFill>
              </a:rPr>
              <a:t/>
            </a:r>
            <a:br>
              <a:rPr lang="de-DE" sz="1000" dirty="0">
                <a:solidFill>
                  <a:schemeClr val="tx1"/>
                </a:solidFill>
              </a:rPr>
            </a:br>
            <a:r>
              <a:rPr lang="de-DE" sz="1000" dirty="0" err="1">
                <a:solidFill>
                  <a:schemeClr val="tx1"/>
                </a:solidFill>
                <a:latin typeface="+mj-lt"/>
              </a:rPr>
              <a:t>nOwnID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>= </a:t>
            </a:r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eID_Sink_PwrSpec</a:t>
            </a:r>
            <a:endParaRPr lang="de-DE" sz="1000" dirty="0" smtClean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44" name="Rectangle 38"/>
          <p:cNvSpPr/>
          <p:nvPr/>
        </p:nvSpPr>
        <p:spPr>
          <a:xfrm>
            <a:off x="2968099" y="4973732"/>
            <a:ext cx="1757212" cy="489534"/>
          </a:xfrm>
          <a:prstGeom prst="rect">
            <a:avLst/>
          </a:prstGeom>
          <a:gradFill>
            <a:gsLst>
              <a:gs pos="100000">
                <a:srgbClr val="C4BD97">
                  <a:lumMod val="50000"/>
                  <a:lumOff val="50000"/>
                </a:srgbClr>
              </a:gs>
              <a:gs pos="0">
                <a:srgbClr val="DDD9C3">
                  <a:lumMod val="50000"/>
                  <a:lumOff val="50000"/>
                </a:srgbClr>
              </a:gs>
            </a:gsLst>
            <a:lin ang="5400000" scaled="1"/>
          </a:gradFill>
          <a:ln>
            <a:solidFill>
              <a:srgbClr val="66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tIns="90000" bIns="90000" rtlCol="0" anchor="ctr">
            <a:spAutoFit/>
          </a:bodyPr>
          <a:lstStyle/>
          <a:p>
            <a:r>
              <a:rPr lang="de-DE" sz="1000" dirty="0" err="1">
                <a:solidFill>
                  <a:schemeClr val="tx1"/>
                </a:solidFill>
              </a:rPr>
              <a:t>FB_CMA_Sink</a:t>
            </a:r>
            <a:r>
              <a:rPr lang="de-DE" sz="1000" dirty="0">
                <a:solidFill>
                  <a:schemeClr val="tx1"/>
                </a:solidFill>
              </a:rPr>
              <a:t/>
            </a:r>
            <a:br>
              <a:rPr lang="de-DE" sz="1000" dirty="0">
                <a:solidFill>
                  <a:schemeClr val="tx1"/>
                </a:solidFill>
              </a:rPr>
            </a:br>
            <a:r>
              <a:rPr lang="de-DE" sz="1000" dirty="0" err="1">
                <a:solidFill>
                  <a:schemeClr val="tx1"/>
                </a:solidFill>
                <a:latin typeface="+mj-lt"/>
              </a:rPr>
              <a:t>nOwnID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>= </a:t>
            </a:r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eID_Sink_OrderSpec</a:t>
            </a:r>
            <a:endParaRPr lang="de-DE" sz="10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51" name="Rectangle 38"/>
          <p:cNvSpPr/>
          <p:nvPr/>
        </p:nvSpPr>
        <p:spPr>
          <a:xfrm>
            <a:off x="7806114" y="6144860"/>
            <a:ext cx="1161044" cy="489534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bg2">
                  <a:lumMod val="100000"/>
                </a:schemeClr>
              </a:gs>
            </a:gsLst>
            <a:lin ang="5400000" scaled="1"/>
          </a:gradFill>
          <a:ln>
            <a:solidFill>
              <a:srgbClr val="66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tIns="90000" rIns="90000" bIns="90000" rtlCol="0" anchor="ctr" anchorCtr="0">
            <a:spAutoFit/>
          </a:bodyPr>
          <a:lstStyle/>
          <a:p>
            <a:r>
              <a:rPr lang="de-DE" sz="1000" dirty="0" err="1" smtClean="0">
                <a:solidFill>
                  <a:schemeClr val="tx1"/>
                </a:solidFill>
              </a:rPr>
              <a:t>aPowerSpecResult</a:t>
            </a:r>
            <a:endParaRPr lang="de-DE" sz="1000" dirty="0" smtClean="0">
              <a:solidFill>
                <a:schemeClr val="tx1"/>
              </a:solidFill>
            </a:endParaRPr>
          </a:p>
          <a:p>
            <a:r>
              <a:rPr lang="de-DE" sz="1000" dirty="0" smtClean="0">
                <a:solidFill>
                  <a:schemeClr val="tx1"/>
                </a:solidFill>
                <a:latin typeface="+mj-lt"/>
              </a:rPr>
              <a:t>(Array </a:t>
            </a:r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Dim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 = 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1025)</a:t>
            </a:r>
            <a:endParaRPr lang="en-US" sz="1000" dirty="0">
              <a:solidFill>
                <a:schemeClr val="tx1"/>
              </a:solidFill>
              <a:latin typeface="+mj-lt"/>
            </a:endParaRPr>
          </a:p>
        </p:txBody>
      </p:sp>
      <p:cxnSp>
        <p:nvCxnSpPr>
          <p:cNvPr id="57" name="Gerade Verbindung mit Pfeil 56"/>
          <p:cNvCxnSpPr>
            <a:stCxn id="42" idx="2"/>
            <a:endCxn id="55" idx="0"/>
          </p:cNvCxnSpPr>
          <p:nvPr/>
        </p:nvCxnSpPr>
        <p:spPr>
          <a:xfrm>
            <a:off x="8392084" y="2198770"/>
            <a:ext cx="0" cy="680504"/>
          </a:xfrm>
          <a:prstGeom prst="straightConnector1">
            <a:avLst/>
          </a:prstGeom>
          <a:ln w="2222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Textfeld 62"/>
          <p:cNvSpPr txBox="1"/>
          <p:nvPr/>
        </p:nvSpPr>
        <p:spPr>
          <a:xfrm>
            <a:off x="5166601" y="872100"/>
            <a:ext cx="99418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000" dirty="0" smtClean="0"/>
              <a:t>10</a:t>
            </a:r>
          </a:p>
          <a:p>
            <a:r>
              <a:rPr lang="de-DE" sz="1000" dirty="0" smtClean="0"/>
              <a:t>[</a:t>
            </a:r>
            <a:r>
              <a:rPr lang="de-DE" sz="1000" dirty="0" err="1" smtClean="0"/>
              <a:t>cOversamples</a:t>
            </a:r>
            <a:r>
              <a:rPr lang="de-DE" sz="1000" dirty="0" smtClean="0"/>
              <a:t>]</a:t>
            </a:r>
            <a:endParaRPr lang="de-DE" sz="1000" dirty="0"/>
          </a:p>
        </p:txBody>
      </p:sp>
      <p:sp>
        <p:nvSpPr>
          <p:cNvPr id="64" name="Textfeld 63"/>
          <p:cNvSpPr txBox="1"/>
          <p:nvPr/>
        </p:nvSpPr>
        <p:spPr>
          <a:xfrm>
            <a:off x="3852815" y="2329832"/>
            <a:ext cx="230864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000" dirty="0" smtClean="0"/>
              <a:t>[[1000</a:t>
            </a:r>
            <a:r>
              <a:rPr lang="de-DE" sz="1000" dirty="0" smtClean="0"/>
              <a:t>],[100]]</a:t>
            </a:r>
          </a:p>
          <a:p>
            <a:r>
              <a:rPr lang="de-DE" sz="1000" dirty="0" smtClean="0"/>
              <a:t>[[</a:t>
            </a:r>
            <a:r>
              <a:rPr lang="de-DE" sz="1000" dirty="0" err="1" smtClean="0"/>
              <a:t>cBufferLengthVib</a:t>
            </a:r>
            <a:r>
              <a:rPr lang="de-DE" sz="1000" dirty="0" smtClean="0"/>
              <a:t>], </a:t>
            </a:r>
            <a:r>
              <a:rPr lang="de-DE" sz="1000" dirty="0" smtClean="0"/>
              <a:t>[</a:t>
            </a:r>
            <a:r>
              <a:rPr lang="de-DE" sz="1000" dirty="0" err="1" smtClean="0"/>
              <a:t>cBufferLengthPos</a:t>
            </a:r>
            <a:r>
              <a:rPr lang="de-DE" sz="1000" dirty="0" smtClean="0"/>
              <a:t>]]</a:t>
            </a:r>
            <a:endParaRPr lang="de-DE" sz="1000" dirty="0"/>
          </a:p>
        </p:txBody>
      </p:sp>
      <p:sp>
        <p:nvSpPr>
          <p:cNvPr id="66" name="Textfeld 65"/>
          <p:cNvSpPr txBox="1"/>
          <p:nvPr/>
        </p:nvSpPr>
        <p:spPr>
          <a:xfrm>
            <a:off x="8392084" y="2274987"/>
            <a:ext cx="116410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000" dirty="0" smtClean="0"/>
              <a:t>1000</a:t>
            </a:r>
          </a:p>
          <a:p>
            <a:r>
              <a:rPr lang="de-DE" sz="1000" dirty="0" smtClean="0"/>
              <a:t>[</a:t>
            </a:r>
            <a:r>
              <a:rPr lang="de-DE" sz="1000" dirty="0" err="1"/>
              <a:t>cBufferLengthVib</a:t>
            </a:r>
            <a:r>
              <a:rPr lang="de-DE" sz="1000" dirty="0" smtClean="0"/>
              <a:t>]</a:t>
            </a:r>
            <a:endParaRPr lang="de-DE" sz="1000" dirty="0"/>
          </a:p>
        </p:txBody>
      </p:sp>
      <p:sp>
        <p:nvSpPr>
          <p:cNvPr id="70" name="Textfeld 69"/>
          <p:cNvSpPr txBox="1"/>
          <p:nvPr/>
        </p:nvSpPr>
        <p:spPr>
          <a:xfrm>
            <a:off x="3846705" y="4374995"/>
            <a:ext cx="128272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000" dirty="0" smtClean="0"/>
              <a:t>[1025]</a:t>
            </a:r>
            <a:endParaRPr lang="de-DE" sz="1000" dirty="0" smtClean="0"/>
          </a:p>
          <a:p>
            <a:r>
              <a:rPr lang="de-DE" sz="1000" dirty="0" smtClean="0"/>
              <a:t>[</a:t>
            </a:r>
            <a:r>
              <a:rPr lang="de-DE" sz="1000" dirty="0" err="1" smtClean="0"/>
              <a:t>cFFT_Length</a:t>
            </a:r>
            <a:r>
              <a:rPr lang="de-DE" sz="1000" dirty="0" smtClean="0"/>
              <a:t> / 2 + 1]</a:t>
            </a:r>
            <a:endParaRPr lang="de-DE" sz="1000" dirty="0"/>
          </a:p>
        </p:txBody>
      </p:sp>
      <p:cxnSp>
        <p:nvCxnSpPr>
          <p:cNvPr id="41" name="Gewinkelter Verbinder 40"/>
          <p:cNvCxnSpPr>
            <a:stCxn id="22" idx="2"/>
            <a:endCxn id="42" idx="0"/>
          </p:cNvCxnSpPr>
          <p:nvPr/>
        </p:nvCxnSpPr>
        <p:spPr>
          <a:xfrm rot="16200000" flipH="1">
            <a:off x="6687370" y="-303255"/>
            <a:ext cx="680504" cy="2728924"/>
          </a:xfrm>
          <a:prstGeom prst="bentConnector3">
            <a:avLst>
              <a:gd name="adj1" fmla="val 50000"/>
            </a:avLst>
          </a:prstGeom>
          <a:ln w="2222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Gewinkelter Verbinder 44"/>
          <p:cNvCxnSpPr>
            <a:stCxn id="22" idx="2"/>
            <a:endCxn id="33" idx="0"/>
          </p:cNvCxnSpPr>
          <p:nvPr/>
        </p:nvCxnSpPr>
        <p:spPr>
          <a:xfrm rot="5400000">
            <a:off x="4416540" y="154839"/>
            <a:ext cx="680504" cy="1812736"/>
          </a:xfrm>
          <a:prstGeom prst="bentConnector3">
            <a:avLst>
              <a:gd name="adj1" fmla="val 50000"/>
            </a:avLst>
          </a:prstGeom>
          <a:ln w="2222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Gerade Verbindung mit Pfeil 46"/>
          <p:cNvCxnSpPr>
            <a:stCxn id="37" idx="2"/>
            <a:endCxn id="33" idx="0"/>
          </p:cNvCxnSpPr>
          <p:nvPr/>
        </p:nvCxnSpPr>
        <p:spPr>
          <a:xfrm>
            <a:off x="3846705" y="720955"/>
            <a:ext cx="3719" cy="680504"/>
          </a:xfrm>
          <a:prstGeom prst="straightConnector1">
            <a:avLst/>
          </a:prstGeom>
          <a:ln w="2222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Gerade Verbindung mit Pfeil 49"/>
          <p:cNvCxnSpPr>
            <a:stCxn id="33" idx="2"/>
            <a:endCxn id="35" idx="0"/>
          </p:cNvCxnSpPr>
          <p:nvPr/>
        </p:nvCxnSpPr>
        <p:spPr>
          <a:xfrm flipH="1">
            <a:off x="3846705" y="2198770"/>
            <a:ext cx="3719" cy="680504"/>
          </a:xfrm>
          <a:prstGeom prst="straightConnector1">
            <a:avLst/>
          </a:prstGeom>
          <a:ln w="2222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Rectangle 38"/>
          <p:cNvSpPr/>
          <p:nvPr/>
        </p:nvSpPr>
        <p:spPr>
          <a:xfrm>
            <a:off x="6651864" y="2879274"/>
            <a:ext cx="3480440" cy="797311"/>
          </a:xfrm>
          <a:prstGeom prst="rect">
            <a:avLst/>
          </a:prstGeom>
          <a:gradFill>
            <a:gsLst>
              <a:gs pos="0">
                <a:srgbClr val="C4BD97">
                  <a:lumMod val="75000"/>
                  <a:lumOff val="25000"/>
                </a:srgbClr>
              </a:gs>
              <a:gs pos="100000">
                <a:srgbClr val="948A54">
                  <a:lumMod val="65000"/>
                  <a:lumOff val="35000"/>
                </a:srgbClr>
              </a:gs>
            </a:gsLst>
            <a:lin ang="5400000" scaled="1"/>
          </a:gradFill>
          <a:ln>
            <a:solidFill>
              <a:srgbClr val="66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tIns="90000" bIns="90000" rtlCol="0" anchor="ctr">
            <a:spAutoFit/>
          </a:bodyPr>
          <a:lstStyle/>
          <a:p>
            <a:r>
              <a:rPr lang="de-DE" sz="1000" dirty="0" err="1" smtClean="0">
                <a:solidFill>
                  <a:schemeClr val="tx1"/>
                </a:solidFill>
              </a:rPr>
              <a:t>FB_CMA_PowerSpectrum</a:t>
            </a:r>
            <a:endParaRPr lang="de-DE" sz="1000" dirty="0">
              <a:solidFill>
                <a:schemeClr val="tx1"/>
              </a:solidFill>
            </a:endParaRPr>
          </a:p>
          <a:p>
            <a:r>
              <a:rPr lang="de-DE" sz="1000" dirty="0" err="1">
                <a:solidFill>
                  <a:schemeClr val="tx1"/>
                </a:solidFill>
                <a:latin typeface="+mj-lt"/>
              </a:rPr>
              <a:t>OwnID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> = </a:t>
            </a:r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eID_PwrSpec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, </a:t>
            </a:r>
            <a:r>
              <a:rPr lang="de-DE" sz="1000" dirty="0" err="1">
                <a:solidFill>
                  <a:schemeClr val="tx1"/>
                </a:solidFill>
                <a:latin typeface="+mj-lt"/>
              </a:rPr>
              <a:t>aDestID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> = [</a:t>
            </a:r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eID_Sink_PwrSpec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]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/>
            </a:r>
            <a:br>
              <a:rPr lang="de-DE" sz="1000" dirty="0">
                <a:solidFill>
                  <a:schemeClr val="tx1"/>
                </a:solidFill>
                <a:latin typeface="+mj-lt"/>
              </a:rPr>
            </a:b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nFFT_Length 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>= </a:t>
            </a:r>
            <a:r>
              <a:rPr lang="de-DE" sz="1000" dirty="0" err="1">
                <a:solidFill>
                  <a:schemeClr val="tx1"/>
                </a:solidFill>
                <a:latin typeface="+mj-lt"/>
              </a:rPr>
              <a:t>cFFTLength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>, </a:t>
            </a:r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nWindowLength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 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>= </a:t>
            </a:r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cWindowLength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,</a:t>
            </a:r>
          </a:p>
          <a:p>
            <a:r>
              <a:rPr lang="de-DE" sz="1000" dirty="0" smtClean="0">
                <a:solidFill>
                  <a:schemeClr val="tx1"/>
                </a:solidFill>
                <a:latin typeface="+mj-lt"/>
              </a:rPr>
              <a:t>(</a:t>
            </a:r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cFFTLength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 = 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2048, </a:t>
            </a:r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cWindowLength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 = 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2000)</a:t>
            </a:r>
            <a:endParaRPr lang="de-DE" sz="1000" dirty="0">
              <a:solidFill>
                <a:schemeClr val="tx1"/>
              </a:solidFill>
              <a:latin typeface="+mj-lt"/>
            </a:endParaRPr>
          </a:p>
        </p:txBody>
      </p:sp>
      <p:cxnSp>
        <p:nvCxnSpPr>
          <p:cNvPr id="56" name="Gerade Verbindung mit Pfeil 55"/>
          <p:cNvCxnSpPr>
            <a:stCxn id="35" idx="2"/>
            <a:endCxn id="44" idx="0"/>
          </p:cNvCxnSpPr>
          <p:nvPr/>
        </p:nvCxnSpPr>
        <p:spPr>
          <a:xfrm>
            <a:off x="3846705" y="4292138"/>
            <a:ext cx="0" cy="681594"/>
          </a:xfrm>
          <a:prstGeom prst="straightConnector1">
            <a:avLst/>
          </a:prstGeom>
          <a:ln w="2222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Gerade Verbindung mit Pfeil 59"/>
          <p:cNvCxnSpPr>
            <a:stCxn id="44" idx="2"/>
            <a:endCxn id="23" idx="0"/>
          </p:cNvCxnSpPr>
          <p:nvPr/>
        </p:nvCxnSpPr>
        <p:spPr>
          <a:xfrm>
            <a:off x="3846705" y="5463266"/>
            <a:ext cx="0" cy="681594"/>
          </a:xfrm>
          <a:prstGeom prst="straightConnector1">
            <a:avLst/>
          </a:prstGeom>
          <a:ln w="2222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Textfeld 64"/>
          <p:cNvSpPr txBox="1"/>
          <p:nvPr/>
        </p:nvSpPr>
        <p:spPr>
          <a:xfrm>
            <a:off x="3881801" y="5604008"/>
            <a:ext cx="128272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000" dirty="0" smtClean="0"/>
              <a:t>[1025]</a:t>
            </a:r>
            <a:endParaRPr lang="de-DE" sz="1000" dirty="0" smtClean="0"/>
          </a:p>
          <a:p>
            <a:r>
              <a:rPr lang="de-DE" sz="1000" dirty="0" smtClean="0"/>
              <a:t>[</a:t>
            </a:r>
            <a:r>
              <a:rPr lang="de-DE" sz="1000" dirty="0" err="1" smtClean="0"/>
              <a:t>cFFT_Length</a:t>
            </a:r>
            <a:r>
              <a:rPr lang="de-DE" sz="1000" dirty="0" smtClean="0"/>
              <a:t> / 2 + 1]</a:t>
            </a:r>
            <a:endParaRPr lang="de-DE" sz="1000" dirty="0"/>
          </a:p>
        </p:txBody>
      </p:sp>
      <p:sp>
        <p:nvSpPr>
          <p:cNvPr id="67" name="Textfeld 66"/>
          <p:cNvSpPr txBox="1"/>
          <p:nvPr/>
        </p:nvSpPr>
        <p:spPr>
          <a:xfrm>
            <a:off x="8404430" y="5604008"/>
            <a:ext cx="128272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000" dirty="0" smtClean="0"/>
              <a:t>[1025]</a:t>
            </a:r>
            <a:endParaRPr lang="de-DE" sz="1000" dirty="0" smtClean="0"/>
          </a:p>
          <a:p>
            <a:r>
              <a:rPr lang="de-DE" sz="1000" dirty="0" smtClean="0"/>
              <a:t>[</a:t>
            </a:r>
            <a:r>
              <a:rPr lang="de-DE" sz="1000" dirty="0" err="1" smtClean="0"/>
              <a:t>cFFT_Length</a:t>
            </a:r>
            <a:r>
              <a:rPr lang="de-DE" sz="1000" dirty="0" smtClean="0"/>
              <a:t> / 2 + 1]</a:t>
            </a:r>
            <a:endParaRPr lang="de-DE" sz="1000" dirty="0"/>
          </a:p>
        </p:txBody>
      </p:sp>
      <p:sp>
        <p:nvSpPr>
          <p:cNvPr id="71" name="Textfeld 70"/>
          <p:cNvSpPr txBox="1"/>
          <p:nvPr/>
        </p:nvSpPr>
        <p:spPr>
          <a:xfrm>
            <a:off x="8405449" y="4160133"/>
            <a:ext cx="128272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000" dirty="0" smtClean="0"/>
              <a:t>[1025]</a:t>
            </a:r>
            <a:endParaRPr lang="de-DE" sz="1000" dirty="0" smtClean="0"/>
          </a:p>
          <a:p>
            <a:r>
              <a:rPr lang="de-DE" sz="1000" dirty="0" smtClean="0"/>
              <a:t>[</a:t>
            </a:r>
            <a:r>
              <a:rPr lang="de-DE" sz="1000" dirty="0" err="1" smtClean="0"/>
              <a:t>cFFT_Length</a:t>
            </a:r>
            <a:r>
              <a:rPr lang="de-DE" sz="1000" dirty="0" smtClean="0"/>
              <a:t> / 2 + 1]</a:t>
            </a:r>
            <a:endParaRPr lang="de-DE" sz="1000" dirty="0"/>
          </a:p>
        </p:txBody>
      </p:sp>
      <p:cxnSp>
        <p:nvCxnSpPr>
          <p:cNvPr id="72" name="Gerade Verbindung mit Pfeil 71"/>
          <p:cNvCxnSpPr>
            <a:endCxn id="43" idx="0"/>
          </p:cNvCxnSpPr>
          <p:nvPr/>
        </p:nvCxnSpPr>
        <p:spPr>
          <a:xfrm>
            <a:off x="8386636" y="3676585"/>
            <a:ext cx="3916" cy="1297147"/>
          </a:xfrm>
          <a:prstGeom prst="straightConnector1">
            <a:avLst/>
          </a:prstGeom>
          <a:ln w="2222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Gerade Verbindung mit Pfeil 72"/>
          <p:cNvCxnSpPr>
            <a:stCxn id="43" idx="2"/>
            <a:endCxn id="51" idx="0"/>
          </p:cNvCxnSpPr>
          <p:nvPr/>
        </p:nvCxnSpPr>
        <p:spPr>
          <a:xfrm flipH="1">
            <a:off x="8386636" y="5463266"/>
            <a:ext cx="3916" cy="681594"/>
          </a:xfrm>
          <a:prstGeom prst="straightConnector1">
            <a:avLst/>
          </a:prstGeom>
          <a:ln w="2222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647687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gradFill>
          <a:gsLst>
            <a:gs pos="0">
              <a:schemeClr val="accent1">
                <a:lumMod val="5000"/>
                <a:lumOff val="95000"/>
              </a:schemeClr>
            </a:gs>
            <a:gs pos="100000">
              <a:schemeClr val="bg2">
                <a:lumMod val="100000"/>
              </a:schemeClr>
            </a:gs>
          </a:gsLst>
          <a:lin ang="5400000" scaled="1"/>
        </a:gradFill>
        <a:ln>
          <a:solidFill>
            <a:srgbClr val="666666"/>
          </a:solidFill>
        </a:ln>
      </a:spPr>
      <a:bodyPr rtlCol="0" anchor="ctr"/>
      <a:lstStyle>
        <a:defPPr algn="ctr">
          <a:defRPr sz="1000" dirty="0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240</Words>
  <Application>Microsoft Office PowerPoint</Application>
  <PresentationFormat>Breitbild</PresentationFormat>
  <Paragraphs>42</Paragraphs>
  <Slides>1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</vt:lpstr>
      <vt:lpstr>PowerPoint-Präsentation</vt:lpstr>
    </vt:vector>
  </TitlesOfParts>
  <Company>Beckhoff Automation GmbH &amp; Co. KG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Daniel Rose</dc:creator>
  <cp:lastModifiedBy>Daniel Rose</cp:lastModifiedBy>
  <cp:revision>128</cp:revision>
  <dcterms:created xsi:type="dcterms:W3CDTF">2018-07-16T09:37:10Z</dcterms:created>
  <dcterms:modified xsi:type="dcterms:W3CDTF">2021-02-24T20:35:12Z</dcterms:modified>
</cp:coreProperties>
</file>