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6666"/>
    <a:srgbClr val="948A54"/>
    <a:srgbClr val="C4BD97"/>
    <a:srgbClr val="DDD9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93" autoAdjust="0"/>
    <p:restoredTop sz="94660"/>
  </p:normalViewPr>
  <p:slideViewPr>
    <p:cSldViewPr snapToGrid="0" showGuides="1">
      <p:cViewPr varScale="1">
        <p:scale>
          <a:sx n="77" d="100"/>
          <a:sy n="77" d="100"/>
        </p:scale>
        <p:origin x="114" y="10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05.02.2021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210786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05.02.2021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224594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05.02.2021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51510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05.02.2021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27713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05.02.2021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1996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05.02.2021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5588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05.02.2021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5243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05.02.2021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0439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05.02.2021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182874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05.02.2021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32691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15CD7B-14D1-4295-A45D-BCD739CD37C0}" type="datetimeFigureOut">
              <a:rPr lang="de-DE" smtClean="0"/>
              <a:t>05.02.2021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387765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5CD7B-14D1-4295-A45D-BCD739CD37C0}" type="datetimeFigureOut">
              <a:rPr lang="de-DE" smtClean="0"/>
              <a:t>05.02.2021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E12BD1-F06F-4868-A0B3-88BD73043BA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15105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38"/>
          <p:cNvSpPr/>
          <p:nvPr/>
        </p:nvSpPr>
        <p:spPr>
          <a:xfrm>
            <a:off x="5477006" y="461956"/>
            <a:ext cx="1237988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smtClean="0">
                <a:solidFill>
                  <a:schemeClr val="tx1"/>
                </a:solidFill>
              </a:rPr>
              <a:t>aEL3632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cOversamples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10)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3" name="Rectangle 38"/>
          <p:cNvSpPr/>
          <p:nvPr/>
        </p:nvSpPr>
        <p:spPr>
          <a:xfrm>
            <a:off x="5500243" y="5654010"/>
            <a:ext cx="1191501" cy="48953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rIns="90000" bIns="90000" rtlCol="0" anchor="ctr" anchorCtr="0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aSESpectrumResult</a:t>
            </a:r>
            <a:endParaRPr lang="de-DE" sz="1000" dirty="0" smtClean="0">
              <a:solidFill>
                <a:schemeClr val="tx1"/>
              </a:solidFill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(Array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smtClean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smtClean="0">
                <a:solidFill>
                  <a:schemeClr val="tx1"/>
                </a:solidFill>
              </a:rPr>
              <a:t>513</a:t>
            </a:r>
            <a:r>
              <a:rPr lang="de-DE" sz="1000" smtClean="0">
                <a:solidFill>
                  <a:schemeClr val="tx1"/>
                </a:solidFill>
                <a:latin typeface="+mj-lt"/>
              </a:rPr>
              <a:t>)</a:t>
            </a:r>
            <a:endParaRPr lang="en-US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5" name="Rectangle 38"/>
          <p:cNvSpPr/>
          <p:nvPr/>
        </p:nvSpPr>
        <p:spPr>
          <a:xfrm>
            <a:off x="8885766" y="841096"/>
            <a:ext cx="767230" cy="28182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PLC </a:t>
            </a:r>
            <a:r>
              <a:rPr lang="de-DE" sz="1000" dirty="0">
                <a:solidFill>
                  <a:schemeClr val="tx1"/>
                </a:solidFill>
              </a:rPr>
              <a:t>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6" name="Rectangle 39"/>
          <p:cNvSpPr/>
          <p:nvPr/>
        </p:nvSpPr>
        <p:spPr>
          <a:xfrm>
            <a:off x="8885766" y="1220236"/>
            <a:ext cx="767230" cy="281824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>
                <a:solidFill>
                  <a:schemeClr val="tx1"/>
                </a:solidFill>
              </a:rPr>
              <a:t>CM Task</a:t>
            </a:r>
            <a:endParaRPr lang="en-US" sz="1000" dirty="0">
              <a:solidFill>
                <a:schemeClr val="tx1"/>
              </a:solidFill>
            </a:endParaRPr>
          </a:p>
        </p:txBody>
      </p:sp>
      <p:sp>
        <p:nvSpPr>
          <p:cNvPr id="27" name="Rectangle 38"/>
          <p:cNvSpPr/>
          <p:nvPr/>
        </p:nvSpPr>
        <p:spPr>
          <a:xfrm>
            <a:off x="8885766" y="461956"/>
            <a:ext cx="767230" cy="281824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2">
                  <a:lumMod val="100000"/>
                </a:scheme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000" dirty="0" smtClean="0">
                <a:solidFill>
                  <a:schemeClr val="tx1"/>
                </a:solidFill>
              </a:rPr>
              <a:t>I/O</a:t>
            </a:r>
            <a:endParaRPr lang="en-US" sz="1000" dirty="0">
              <a:solidFill>
                <a:schemeClr val="tx1"/>
              </a:solidFill>
            </a:endParaRPr>
          </a:p>
        </p:txBody>
      </p:sp>
      <p:cxnSp>
        <p:nvCxnSpPr>
          <p:cNvPr id="31" name="Straight Arrow Connector 33"/>
          <p:cNvCxnSpPr>
            <a:stCxn id="10" idx="2"/>
            <a:endCxn id="19" idx="0"/>
          </p:cNvCxnSpPr>
          <p:nvPr/>
        </p:nvCxnSpPr>
        <p:spPr>
          <a:xfrm flipH="1">
            <a:off x="6095996" y="951490"/>
            <a:ext cx="4" cy="539174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feld 31"/>
          <p:cNvSpPr txBox="1"/>
          <p:nvPr/>
        </p:nvSpPr>
        <p:spPr>
          <a:xfrm>
            <a:off x="6120039" y="1021022"/>
            <a:ext cx="9941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10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cOversamples</a:t>
            </a:r>
            <a:r>
              <a:rPr lang="de-DE" sz="1000" dirty="0" smtClean="0"/>
              <a:t>]</a:t>
            </a:r>
            <a:endParaRPr lang="de-DE" sz="1000" dirty="0"/>
          </a:p>
        </p:txBody>
      </p:sp>
      <p:sp>
        <p:nvSpPr>
          <p:cNvPr id="19" name="Rectangle 38"/>
          <p:cNvSpPr/>
          <p:nvPr/>
        </p:nvSpPr>
        <p:spPr>
          <a:xfrm>
            <a:off x="4673170" y="1490664"/>
            <a:ext cx="2845651" cy="797311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FB_CMA_Source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eID_Source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eID_SESpectrum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],</a:t>
            </a:r>
            <a:br>
              <a:rPr lang="de-DE" sz="1000" dirty="0" smtClean="0">
                <a:solidFill>
                  <a:schemeClr val="tx1"/>
                </a:solidFill>
                <a:latin typeface="+mj-lt"/>
              </a:rPr>
            </a:b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MultiArray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Dim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[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]</a:t>
            </a: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cBufferLength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400)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21" name="Rectangle 38"/>
          <p:cNvSpPr/>
          <p:nvPr/>
        </p:nvSpPr>
        <p:spPr>
          <a:xfrm>
            <a:off x="5520356" y="4625301"/>
            <a:ext cx="1151277" cy="489534"/>
          </a:xfrm>
          <a:prstGeom prst="rect">
            <a:avLst/>
          </a:prstGeom>
          <a:gradFill>
            <a:gsLst>
              <a:gs pos="100000">
                <a:srgbClr val="C4BD97">
                  <a:lumMod val="50000"/>
                  <a:lumOff val="50000"/>
                </a:srgbClr>
              </a:gs>
              <a:gs pos="0">
                <a:srgbClr val="DDD9C3">
                  <a:lumMod val="50000"/>
                  <a:lumOff val="50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>
                <a:solidFill>
                  <a:schemeClr val="tx1"/>
                </a:solidFill>
              </a:rPr>
              <a:t>FB_CMA_Sink</a:t>
            </a:r>
            <a:r>
              <a:rPr lang="de-DE" sz="1000" dirty="0">
                <a:solidFill>
                  <a:schemeClr val="tx1"/>
                </a:solidFill>
              </a:rPr>
              <a:t/>
            </a:r>
            <a:br>
              <a:rPr lang="de-DE" sz="1000" dirty="0">
                <a:solidFill>
                  <a:schemeClr val="tx1"/>
                </a:solidFill>
              </a:rPr>
            </a:br>
            <a:r>
              <a:rPr lang="de-DE" sz="1000" dirty="0" err="1">
                <a:solidFill>
                  <a:schemeClr val="tx1"/>
                </a:solidFill>
                <a:latin typeface="+mj-lt"/>
              </a:rPr>
              <a:t>nOwnID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eID_Sink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5" name="Textfeld 44"/>
          <p:cNvSpPr txBox="1"/>
          <p:nvPr/>
        </p:nvSpPr>
        <p:spPr>
          <a:xfrm>
            <a:off x="6120039" y="2357507"/>
            <a:ext cx="10005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400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cBufferLength</a:t>
            </a:r>
            <a:r>
              <a:rPr lang="de-DE" sz="1000" dirty="0" smtClean="0"/>
              <a:t>]</a:t>
            </a:r>
          </a:p>
        </p:txBody>
      </p:sp>
      <p:sp>
        <p:nvSpPr>
          <p:cNvPr id="46" name="Textfeld 45"/>
          <p:cNvSpPr txBox="1"/>
          <p:nvPr/>
        </p:nvSpPr>
        <p:spPr>
          <a:xfrm>
            <a:off x="6109689" y="5184367"/>
            <a:ext cx="11031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513</a:t>
            </a:r>
          </a:p>
          <a:p>
            <a:r>
              <a:rPr lang="de-DE" sz="1000" dirty="0" smtClean="0"/>
              <a:t>[</a:t>
            </a:r>
            <a:r>
              <a:rPr lang="de-DE" sz="1000" dirty="0" err="1" smtClean="0"/>
              <a:t>cFFTLength</a:t>
            </a:r>
            <a:r>
              <a:rPr lang="de-DE" sz="1000" dirty="0" smtClean="0"/>
              <a:t>/2+1]</a:t>
            </a:r>
          </a:p>
        </p:txBody>
      </p:sp>
      <p:cxnSp>
        <p:nvCxnSpPr>
          <p:cNvPr id="48" name="Straight Arrow Connector 33"/>
          <p:cNvCxnSpPr>
            <a:stCxn id="19" idx="2"/>
            <a:endCxn id="20" idx="0"/>
          </p:cNvCxnSpPr>
          <p:nvPr/>
        </p:nvCxnSpPr>
        <p:spPr>
          <a:xfrm>
            <a:off x="6095996" y="2287975"/>
            <a:ext cx="0" cy="539175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33"/>
          <p:cNvCxnSpPr>
            <a:stCxn id="20" idx="2"/>
            <a:endCxn id="21" idx="0"/>
          </p:cNvCxnSpPr>
          <p:nvPr/>
        </p:nvCxnSpPr>
        <p:spPr>
          <a:xfrm flipH="1">
            <a:off x="6095995" y="4086126"/>
            <a:ext cx="1" cy="539175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33"/>
          <p:cNvCxnSpPr>
            <a:stCxn id="21" idx="2"/>
            <a:endCxn id="13" idx="0"/>
          </p:cNvCxnSpPr>
          <p:nvPr/>
        </p:nvCxnSpPr>
        <p:spPr>
          <a:xfrm flipH="1">
            <a:off x="6095994" y="5114835"/>
            <a:ext cx="1" cy="539175"/>
          </a:xfrm>
          <a:prstGeom prst="straightConnector1">
            <a:avLst/>
          </a:prstGeom>
          <a:ln w="22225">
            <a:solidFill>
              <a:schemeClr val="accent1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feld 17"/>
          <p:cNvSpPr txBox="1"/>
          <p:nvPr/>
        </p:nvSpPr>
        <p:spPr>
          <a:xfrm>
            <a:off x="6120039" y="4155658"/>
            <a:ext cx="11031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000" dirty="0" smtClean="0"/>
              <a:t>513</a:t>
            </a:r>
          </a:p>
          <a:p>
            <a:r>
              <a:rPr lang="de-DE" sz="1000" dirty="0"/>
              <a:t>[</a:t>
            </a:r>
            <a:r>
              <a:rPr lang="de-DE" sz="1000" dirty="0" err="1"/>
              <a:t>cFFTLength</a:t>
            </a:r>
            <a:r>
              <a:rPr lang="de-DE" sz="1000" dirty="0"/>
              <a:t>/2+1]</a:t>
            </a:r>
            <a:endParaRPr lang="de-DE" sz="1000" dirty="0" smtClean="0"/>
          </a:p>
        </p:txBody>
      </p:sp>
      <p:sp>
        <p:nvSpPr>
          <p:cNvPr id="20" name="Rectangle 38"/>
          <p:cNvSpPr/>
          <p:nvPr/>
        </p:nvSpPr>
        <p:spPr>
          <a:xfrm>
            <a:off x="4079258" y="2827150"/>
            <a:ext cx="4033476" cy="1258976"/>
          </a:xfrm>
          <a:prstGeom prst="rect">
            <a:avLst/>
          </a:prstGeom>
          <a:gradFill>
            <a:gsLst>
              <a:gs pos="0">
                <a:srgbClr val="C4BD97">
                  <a:lumMod val="75000"/>
                  <a:lumOff val="25000"/>
                </a:srgbClr>
              </a:gs>
              <a:gs pos="100000">
                <a:srgbClr val="948A54">
                  <a:lumMod val="65000"/>
                  <a:lumOff val="35000"/>
                </a:srgbClr>
              </a:gs>
            </a:gsLst>
            <a:lin ang="5400000" scaled="1"/>
          </a:gradFill>
          <a:ln>
            <a:solidFill>
              <a:srgbClr val="6666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tIns="90000" bIns="90000" rtlCol="0" anchor="ctr">
            <a:spAutoFit/>
          </a:bodyPr>
          <a:lstStyle/>
          <a:p>
            <a:r>
              <a:rPr lang="de-DE" sz="1000" dirty="0" err="1" smtClean="0">
                <a:solidFill>
                  <a:schemeClr val="tx1"/>
                </a:solidFill>
              </a:rPr>
              <a:t>FB_CMA_SpikeEnergySpectrum</a:t>
            </a:r>
            <a:endParaRPr lang="de-DE" sz="1000" dirty="0">
              <a:solidFill>
                <a:schemeClr val="tx1"/>
              </a:solidFill>
            </a:endParaRPr>
          </a:p>
          <a:p>
            <a:r>
              <a:rPr lang="de-DE" sz="1000" dirty="0" err="1">
                <a:solidFill>
                  <a:schemeClr val="tx1"/>
                </a:solidFill>
                <a:latin typeface="+mj-lt"/>
              </a:rPr>
              <a:t>OwnID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eID_Spectrum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aDestID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 = [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eID_Sink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]</a:t>
            </a:r>
            <a:br>
              <a:rPr lang="de-DE" sz="1000" dirty="0">
                <a:solidFill>
                  <a:schemeClr val="tx1"/>
                </a:solidFill>
                <a:latin typeface="+mj-lt"/>
              </a:rPr>
            </a:b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nFFT_Length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nWindowLength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,</a:t>
            </a:r>
          </a:p>
          <a:p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fDecayTime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0,0093,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fLowerFrequencyLimit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1000, </a:t>
            </a:r>
          </a:p>
          <a:p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fUpperFrequencyLimit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4950</a:t>
            </a:r>
          </a:p>
          <a:p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eWindowType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>
                <a:solidFill>
                  <a:schemeClr val="tx1"/>
                </a:solidFill>
                <a:latin typeface="+mj-lt"/>
              </a:rPr>
              <a:t>eCM_HannWindow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eScalingType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1000" dirty="0">
                <a:solidFill>
                  <a:schemeClr val="tx1"/>
                </a:solidFill>
                <a:latin typeface="+mj-lt"/>
              </a:rPr>
              <a:t>=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eCM_RootPowerSum</a:t>
            </a:r>
            <a:endParaRPr lang="de-DE" sz="1000" dirty="0" smtClean="0">
              <a:solidFill>
                <a:schemeClr val="tx1"/>
              </a:solidFill>
              <a:latin typeface="+mj-lt"/>
            </a:endParaRPr>
          </a:p>
          <a:p>
            <a:r>
              <a:rPr lang="de-DE" sz="1000" dirty="0" smtClean="0">
                <a:solidFill>
                  <a:schemeClr val="tx1"/>
                </a:solidFill>
                <a:latin typeface="+mj-lt"/>
              </a:rPr>
              <a:t>(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cFFTLength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1024, </a:t>
            </a:r>
            <a:r>
              <a:rPr lang="de-DE" sz="1000" dirty="0" err="1" smtClean="0">
                <a:solidFill>
                  <a:schemeClr val="tx1"/>
                </a:solidFill>
                <a:latin typeface="+mj-lt"/>
              </a:rPr>
              <a:t>cWindowLength</a:t>
            </a:r>
            <a:r>
              <a:rPr lang="de-DE" sz="1000" dirty="0" smtClean="0">
                <a:solidFill>
                  <a:schemeClr val="tx1"/>
                </a:solidFill>
                <a:latin typeface="+mj-lt"/>
              </a:rPr>
              <a:t> = 800)</a:t>
            </a:r>
            <a:endParaRPr lang="de-DE" sz="100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964768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accent1">
                <a:lumMod val="5000"/>
                <a:lumOff val="95000"/>
              </a:schemeClr>
            </a:gs>
            <a:gs pos="100000">
              <a:schemeClr val="bg2">
                <a:lumMod val="100000"/>
              </a:schemeClr>
            </a:gs>
          </a:gsLst>
          <a:lin ang="5400000" scaled="1"/>
        </a:gradFill>
        <a:ln>
          <a:solidFill>
            <a:srgbClr val="666666"/>
          </a:solidFill>
        </a:ln>
      </a:spPr>
      <a:bodyPr rtlCol="0" anchor="ctr"/>
      <a:lstStyle>
        <a:defPPr algn="ctr">
          <a:defRPr sz="1000" dirty="0" smtClean="0">
            <a:solidFill>
              <a:schemeClr val="tx1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</Words>
  <Application>Microsoft Office PowerPoint</Application>
  <PresentationFormat>Breitbild</PresentationFormat>
  <Paragraphs>24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</vt:lpstr>
      <vt:lpstr>PowerPoint-Präsentation</vt:lpstr>
    </vt:vector>
  </TitlesOfParts>
  <Company>Beckhoff Automation GmbH &amp; Co. KG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Daniel Rose</dc:creator>
  <cp:lastModifiedBy>Daniel Rose</cp:lastModifiedBy>
  <cp:revision>105</cp:revision>
  <dcterms:created xsi:type="dcterms:W3CDTF">2018-07-16T09:37:10Z</dcterms:created>
  <dcterms:modified xsi:type="dcterms:W3CDTF">2021-02-05T18:24:21Z</dcterms:modified>
</cp:coreProperties>
</file>