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6666"/>
    <a:srgbClr val="948A54"/>
    <a:srgbClr val="C4BD97"/>
    <a:srgbClr val="DDD9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93" autoAdjust="0"/>
    <p:restoredTop sz="94660"/>
  </p:normalViewPr>
  <p:slideViewPr>
    <p:cSldViewPr snapToGrid="0" showGuides="1">
      <p:cViewPr>
        <p:scale>
          <a:sx n="130" d="100"/>
          <a:sy n="130" d="100"/>
        </p:scale>
        <p:origin x="618" y="87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04.02.2021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210786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04.02.2021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224594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04.02.2021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351510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04.02.2021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27713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04.02.2021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019961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04.02.2021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055880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04.02.2021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052431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04.02.2021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104397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04.02.2021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182874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04.02.2021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32691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04.02.2021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387765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15CD7B-14D1-4295-A45D-BCD739CD37C0}" type="datetimeFigureOut">
              <a:rPr lang="de-DE" smtClean="0"/>
              <a:t>04.02.2021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151057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38"/>
          <p:cNvSpPr/>
          <p:nvPr/>
        </p:nvSpPr>
        <p:spPr>
          <a:xfrm>
            <a:off x="4957616" y="172313"/>
            <a:ext cx="1237988" cy="489534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bg2">
                  <a:lumMod val="100000"/>
                </a:scheme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90000" rIns="90000" bIns="90000" rtlCol="0" anchor="ctr" anchorCtr="0">
            <a:spAutoFit/>
          </a:bodyPr>
          <a:lstStyle/>
          <a:p>
            <a:r>
              <a:rPr lang="de-DE" sz="1000" dirty="0" smtClean="0">
                <a:solidFill>
                  <a:schemeClr val="tx1"/>
                </a:solidFill>
              </a:rPr>
              <a:t>aEL3632</a:t>
            </a:r>
          </a:p>
          <a:p>
            <a:r>
              <a:rPr lang="de-DE" sz="1000" dirty="0" smtClean="0">
                <a:solidFill>
                  <a:schemeClr val="tx1"/>
                </a:solidFill>
                <a:latin typeface="+mj-lt"/>
              </a:rPr>
              <a:t>(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cOversamples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= 10)</a:t>
            </a:r>
            <a:endParaRPr lang="en-US" sz="10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3" name="Rectangle 38"/>
          <p:cNvSpPr/>
          <p:nvPr/>
        </p:nvSpPr>
        <p:spPr>
          <a:xfrm>
            <a:off x="6874267" y="5618351"/>
            <a:ext cx="1095321" cy="489534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bg2">
                  <a:lumMod val="100000"/>
                </a:scheme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90000" rIns="90000" bIns="90000" rtlCol="0" anchor="ctr" anchorCtr="0">
            <a:spAutoFit/>
          </a:bodyPr>
          <a:lstStyle/>
          <a:p>
            <a:r>
              <a:rPr lang="de-DE" sz="1000" dirty="0" err="1" smtClean="0">
                <a:solidFill>
                  <a:schemeClr val="tx1"/>
                </a:solidFill>
              </a:rPr>
              <a:t>aFFTResult</a:t>
            </a:r>
            <a:endParaRPr lang="de-DE" sz="1000" dirty="0" smtClean="0">
              <a:solidFill>
                <a:schemeClr val="tx1"/>
              </a:solidFill>
            </a:endParaRPr>
          </a:p>
          <a:p>
            <a:r>
              <a:rPr lang="de-DE" sz="1000" dirty="0" smtClean="0">
                <a:solidFill>
                  <a:schemeClr val="tx1"/>
                </a:solidFill>
                <a:latin typeface="+mj-lt"/>
              </a:rPr>
              <a:t>(Array 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Dim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= </a:t>
            </a:r>
            <a:r>
              <a:rPr lang="de-DE" sz="1000" dirty="0" smtClean="0">
                <a:solidFill>
                  <a:schemeClr val="tx1"/>
                </a:solidFill>
              </a:rPr>
              <a:t>257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)</a:t>
            </a:r>
            <a:endParaRPr lang="en-US" sz="10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25" name="Rectangle 38"/>
          <p:cNvSpPr/>
          <p:nvPr/>
        </p:nvSpPr>
        <p:spPr>
          <a:xfrm>
            <a:off x="9112172" y="551453"/>
            <a:ext cx="767230" cy="281824"/>
          </a:xfrm>
          <a:prstGeom prst="rect">
            <a:avLst/>
          </a:prstGeom>
          <a:gradFill>
            <a:gsLst>
              <a:gs pos="100000">
                <a:srgbClr val="C4BD97">
                  <a:lumMod val="50000"/>
                  <a:lumOff val="50000"/>
                </a:srgbClr>
              </a:gs>
              <a:gs pos="0">
                <a:srgbClr val="DDD9C3">
                  <a:lumMod val="50000"/>
                  <a:lumOff val="50000"/>
                </a:srgb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000" dirty="0" smtClean="0">
                <a:solidFill>
                  <a:schemeClr val="tx1"/>
                </a:solidFill>
              </a:rPr>
              <a:t>PLC </a:t>
            </a:r>
            <a:r>
              <a:rPr lang="de-DE" sz="1000" dirty="0">
                <a:solidFill>
                  <a:schemeClr val="tx1"/>
                </a:solidFill>
              </a:rPr>
              <a:t>Task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26" name="Rectangle 39"/>
          <p:cNvSpPr/>
          <p:nvPr/>
        </p:nvSpPr>
        <p:spPr>
          <a:xfrm>
            <a:off x="9112172" y="930593"/>
            <a:ext cx="767230" cy="281824"/>
          </a:xfrm>
          <a:prstGeom prst="rect">
            <a:avLst/>
          </a:prstGeom>
          <a:gradFill>
            <a:gsLst>
              <a:gs pos="0">
                <a:srgbClr val="C4BD97">
                  <a:lumMod val="75000"/>
                  <a:lumOff val="25000"/>
                </a:srgbClr>
              </a:gs>
              <a:gs pos="100000">
                <a:srgbClr val="948A54">
                  <a:lumMod val="65000"/>
                  <a:lumOff val="35000"/>
                </a:srgb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000" dirty="0">
                <a:solidFill>
                  <a:schemeClr val="tx1"/>
                </a:solidFill>
              </a:rPr>
              <a:t>CM Task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27" name="Rectangle 38"/>
          <p:cNvSpPr/>
          <p:nvPr/>
        </p:nvSpPr>
        <p:spPr>
          <a:xfrm>
            <a:off x="9112172" y="172313"/>
            <a:ext cx="767230" cy="281824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bg2">
                  <a:lumMod val="100000"/>
                </a:scheme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000" dirty="0" smtClean="0">
                <a:solidFill>
                  <a:schemeClr val="tx1"/>
                </a:solidFill>
              </a:rPr>
              <a:t>I/O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32" name="Textfeld 31"/>
          <p:cNvSpPr txBox="1"/>
          <p:nvPr/>
        </p:nvSpPr>
        <p:spPr>
          <a:xfrm>
            <a:off x="5201421" y="922865"/>
            <a:ext cx="99418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00" dirty="0" smtClean="0"/>
              <a:t>10</a:t>
            </a:r>
          </a:p>
          <a:p>
            <a:r>
              <a:rPr lang="de-DE" sz="1000" dirty="0" smtClean="0"/>
              <a:t>[</a:t>
            </a:r>
            <a:r>
              <a:rPr lang="de-DE" sz="1000" dirty="0" err="1" smtClean="0"/>
              <a:t>cOversamples</a:t>
            </a:r>
            <a:r>
              <a:rPr lang="de-DE" sz="1000" dirty="0" smtClean="0"/>
              <a:t>]</a:t>
            </a:r>
            <a:endParaRPr lang="de-DE" sz="1000" dirty="0"/>
          </a:p>
        </p:txBody>
      </p:sp>
      <p:sp>
        <p:nvSpPr>
          <p:cNvPr id="19" name="Rectangle 38"/>
          <p:cNvSpPr/>
          <p:nvPr/>
        </p:nvSpPr>
        <p:spPr>
          <a:xfrm>
            <a:off x="6249152" y="1587707"/>
            <a:ext cx="2589170" cy="797311"/>
          </a:xfrm>
          <a:prstGeom prst="rect">
            <a:avLst/>
          </a:prstGeom>
          <a:gradFill>
            <a:gsLst>
              <a:gs pos="100000">
                <a:srgbClr val="C4BD97">
                  <a:lumMod val="50000"/>
                  <a:lumOff val="50000"/>
                </a:srgbClr>
              </a:gs>
              <a:gs pos="0">
                <a:srgbClr val="DDD9C3">
                  <a:lumMod val="50000"/>
                  <a:lumOff val="50000"/>
                </a:srgb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90000" bIns="90000" rtlCol="0" anchor="ctr">
            <a:spAutoFit/>
          </a:bodyPr>
          <a:lstStyle/>
          <a:p>
            <a:r>
              <a:rPr lang="de-DE" sz="1000" dirty="0" err="1" smtClean="0">
                <a:solidFill>
                  <a:schemeClr val="tx1"/>
                </a:solidFill>
              </a:rPr>
              <a:t>FB_CMA_Source</a:t>
            </a:r>
            <a:r>
              <a:rPr lang="de-DE" sz="1000" dirty="0">
                <a:solidFill>
                  <a:schemeClr val="tx1"/>
                </a:solidFill>
              </a:rPr>
              <a:t/>
            </a:r>
            <a:br>
              <a:rPr lang="de-DE" sz="1000" dirty="0">
                <a:solidFill>
                  <a:schemeClr val="tx1"/>
                </a:solidFill>
              </a:rPr>
            </a:br>
            <a:r>
              <a:rPr lang="de-DE" sz="1000" dirty="0" err="1">
                <a:solidFill>
                  <a:schemeClr val="tx1"/>
                </a:solidFill>
                <a:latin typeface="+mj-lt"/>
              </a:rPr>
              <a:t>nOwnID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= 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eID_SourceFFT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, </a:t>
            </a:r>
            <a:r>
              <a:rPr lang="de-DE" sz="1000" dirty="0" err="1">
                <a:solidFill>
                  <a:schemeClr val="tx1"/>
                </a:solidFill>
                <a:latin typeface="+mj-lt"/>
              </a:rPr>
              <a:t>aDestID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 = [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eID_FFT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],</a:t>
            </a:r>
            <a:br>
              <a:rPr lang="de-DE" sz="1000" dirty="0" smtClean="0">
                <a:solidFill>
                  <a:schemeClr val="tx1"/>
                </a:solidFill>
                <a:latin typeface="+mj-lt"/>
              </a:rPr>
            </a:b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MultiArray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Dim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= 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[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cBufferLength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]</a:t>
            </a:r>
          </a:p>
          <a:p>
            <a:r>
              <a:rPr lang="de-DE" sz="1000" dirty="0" smtClean="0">
                <a:solidFill>
                  <a:schemeClr val="tx1"/>
                </a:solidFill>
                <a:latin typeface="+mj-lt"/>
              </a:rPr>
              <a:t>(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cBufferLength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= 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512)</a:t>
            </a:r>
            <a:endParaRPr lang="de-DE" sz="10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21" name="Rectangle 38"/>
          <p:cNvSpPr/>
          <p:nvPr/>
        </p:nvSpPr>
        <p:spPr>
          <a:xfrm>
            <a:off x="6881974" y="4477988"/>
            <a:ext cx="1326004" cy="489534"/>
          </a:xfrm>
          <a:prstGeom prst="rect">
            <a:avLst/>
          </a:prstGeom>
          <a:gradFill>
            <a:gsLst>
              <a:gs pos="100000">
                <a:srgbClr val="C4BD97">
                  <a:lumMod val="50000"/>
                  <a:lumOff val="50000"/>
                </a:srgbClr>
              </a:gs>
              <a:gs pos="0">
                <a:srgbClr val="DDD9C3">
                  <a:lumMod val="50000"/>
                  <a:lumOff val="50000"/>
                </a:srgb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90000" bIns="90000" rtlCol="0" anchor="ctr">
            <a:spAutoFit/>
          </a:bodyPr>
          <a:lstStyle/>
          <a:p>
            <a:r>
              <a:rPr lang="de-DE" sz="1000" dirty="0" err="1">
                <a:solidFill>
                  <a:schemeClr val="tx1"/>
                </a:solidFill>
              </a:rPr>
              <a:t>FB_CMA_Sink</a:t>
            </a:r>
            <a:r>
              <a:rPr lang="de-DE" sz="1000" dirty="0">
                <a:solidFill>
                  <a:schemeClr val="tx1"/>
                </a:solidFill>
              </a:rPr>
              <a:t/>
            </a:r>
            <a:br>
              <a:rPr lang="de-DE" sz="1000" dirty="0">
                <a:solidFill>
                  <a:schemeClr val="tx1"/>
                </a:solidFill>
              </a:rPr>
            </a:br>
            <a:r>
              <a:rPr lang="de-DE" sz="1000" dirty="0" err="1">
                <a:solidFill>
                  <a:schemeClr val="tx1"/>
                </a:solidFill>
                <a:latin typeface="+mj-lt"/>
              </a:rPr>
              <a:t>nOwnID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= 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eID_SinkFFT</a:t>
            </a:r>
            <a:endParaRPr lang="de-DE" sz="10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6195604" y="3034865"/>
            <a:ext cx="2526654" cy="797311"/>
          </a:xfrm>
          <a:prstGeom prst="rect">
            <a:avLst/>
          </a:prstGeom>
          <a:gradFill>
            <a:gsLst>
              <a:gs pos="0">
                <a:srgbClr val="C4BD97">
                  <a:lumMod val="75000"/>
                  <a:lumOff val="25000"/>
                </a:srgbClr>
              </a:gs>
              <a:gs pos="100000">
                <a:srgbClr val="948A54">
                  <a:lumMod val="65000"/>
                  <a:lumOff val="35000"/>
                </a:srgb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90000" bIns="90000" rtlCol="0" anchor="ctr">
            <a:spAutoFit/>
          </a:bodyPr>
          <a:lstStyle/>
          <a:p>
            <a:r>
              <a:rPr lang="de-DE" sz="1000" dirty="0" err="1" smtClean="0">
                <a:solidFill>
                  <a:schemeClr val="tx1"/>
                </a:solidFill>
              </a:rPr>
              <a:t>FB_CMA_RealFFT</a:t>
            </a:r>
            <a:endParaRPr lang="de-DE" sz="1000" dirty="0">
              <a:solidFill>
                <a:schemeClr val="tx1"/>
              </a:solidFill>
            </a:endParaRPr>
          </a:p>
          <a:p>
            <a:r>
              <a:rPr lang="de-DE" sz="1000" dirty="0" err="1">
                <a:solidFill>
                  <a:schemeClr val="tx1"/>
                </a:solidFill>
                <a:latin typeface="+mj-lt"/>
              </a:rPr>
              <a:t>OwnID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 = </a:t>
            </a:r>
            <a:r>
              <a:rPr lang="de-DE" sz="1000" dirty="0" err="1">
                <a:solidFill>
                  <a:schemeClr val="tx1"/>
                </a:solidFill>
                <a:latin typeface="+mj-lt"/>
              </a:rPr>
              <a:t>eID_FFT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, </a:t>
            </a:r>
            <a:r>
              <a:rPr lang="de-DE" sz="1000" dirty="0" err="1">
                <a:solidFill>
                  <a:schemeClr val="tx1"/>
                </a:solidFill>
                <a:latin typeface="+mj-lt"/>
              </a:rPr>
              <a:t>aDestID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 = [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eID_SinkFFT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]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/>
            </a:r>
            <a:br>
              <a:rPr lang="de-DE" sz="1000" dirty="0">
                <a:solidFill>
                  <a:schemeClr val="tx1"/>
                </a:solidFill>
                <a:latin typeface="+mj-lt"/>
              </a:rPr>
            </a:b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nFFT_Length 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= </a:t>
            </a:r>
            <a:r>
              <a:rPr lang="de-DE" sz="1000" dirty="0" err="1">
                <a:solidFill>
                  <a:schemeClr val="tx1"/>
                </a:solidFill>
                <a:latin typeface="+mj-lt"/>
              </a:rPr>
              <a:t>cFFTLength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, </a:t>
            </a:r>
            <a:r>
              <a:rPr lang="de-DE" sz="1000" dirty="0" err="1">
                <a:solidFill>
                  <a:schemeClr val="tx1"/>
                </a:solidFill>
                <a:latin typeface="+mj-lt"/>
              </a:rPr>
              <a:t>bForward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 = 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TRUE</a:t>
            </a:r>
          </a:p>
          <a:p>
            <a:r>
              <a:rPr lang="de-DE" sz="1000" dirty="0" smtClean="0">
                <a:solidFill>
                  <a:schemeClr val="tx1"/>
                </a:solidFill>
                <a:latin typeface="+mj-lt"/>
              </a:rPr>
              <a:t>(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cFFTLength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= 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512)</a:t>
            </a:r>
            <a:endParaRPr lang="de-DE" sz="10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45" name="Textfeld 44"/>
          <p:cNvSpPr txBox="1"/>
          <p:nvPr/>
        </p:nvSpPr>
        <p:spPr>
          <a:xfrm>
            <a:off x="7449313" y="2507869"/>
            <a:ext cx="100059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00" dirty="0" smtClean="0"/>
              <a:t>512</a:t>
            </a:r>
            <a:endParaRPr lang="de-DE" sz="1000" dirty="0" smtClean="0"/>
          </a:p>
          <a:p>
            <a:r>
              <a:rPr lang="de-DE" sz="1000" dirty="0" smtClean="0"/>
              <a:t>[</a:t>
            </a:r>
            <a:r>
              <a:rPr lang="de-DE" sz="1000" dirty="0" err="1" smtClean="0"/>
              <a:t>cBufferLength</a:t>
            </a:r>
            <a:r>
              <a:rPr lang="de-DE" sz="1000" dirty="0" smtClean="0"/>
              <a:t>]</a:t>
            </a:r>
          </a:p>
        </p:txBody>
      </p:sp>
      <p:sp>
        <p:nvSpPr>
          <p:cNvPr id="46" name="Textfeld 45"/>
          <p:cNvSpPr txBox="1"/>
          <p:nvPr/>
        </p:nvSpPr>
        <p:spPr>
          <a:xfrm>
            <a:off x="7449313" y="3959062"/>
            <a:ext cx="110318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00" dirty="0" smtClean="0"/>
              <a:t>257</a:t>
            </a:r>
            <a:endParaRPr lang="de-DE" sz="1000" dirty="0" smtClean="0"/>
          </a:p>
          <a:p>
            <a:r>
              <a:rPr lang="de-DE" sz="1000" dirty="0" smtClean="0"/>
              <a:t>[</a:t>
            </a:r>
            <a:r>
              <a:rPr lang="de-DE" sz="1000" dirty="0" err="1" smtClean="0"/>
              <a:t>cFFTLength</a:t>
            </a:r>
            <a:r>
              <a:rPr lang="de-DE" sz="1000" dirty="0" smtClean="0"/>
              <a:t>/2+1]</a:t>
            </a:r>
          </a:p>
        </p:txBody>
      </p:sp>
      <p:cxnSp>
        <p:nvCxnSpPr>
          <p:cNvPr id="48" name="Straight Arrow Connector 33"/>
          <p:cNvCxnSpPr/>
          <p:nvPr/>
        </p:nvCxnSpPr>
        <p:spPr>
          <a:xfrm>
            <a:off x="7455724" y="2392161"/>
            <a:ext cx="0" cy="637503"/>
          </a:xfrm>
          <a:prstGeom prst="straightConnector1">
            <a:avLst/>
          </a:prstGeom>
          <a:ln w="22225">
            <a:solidFill>
              <a:schemeClr val="accent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Arrow Connector 33"/>
          <p:cNvCxnSpPr/>
          <p:nvPr/>
        </p:nvCxnSpPr>
        <p:spPr>
          <a:xfrm>
            <a:off x="7455724" y="3837481"/>
            <a:ext cx="0" cy="637503"/>
          </a:xfrm>
          <a:prstGeom prst="straightConnector1">
            <a:avLst/>
          </a:prstGeom>
          <a:ln w="22225">
            <a:solidFill>
              <a:schemeClr val="accent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Arrow Connector 33"/>
          <p:cNvCxnSpPr/>
          <p:nvPr/>
        </p:nvCxnSpPr>
        <p:spPr>
          <a:xfrm>
            <a:off x="7455724" y="4973872"/>
            <a:ext cx="0" cy="637503"/>
          </a:xfrm>
          <a:prstGeom prst="straightConnector1">
            <a:avLst/>
          </a:prstGeom>
          <a:ln w="22225">
            <a:solidFill>
              <a:schemeClr val="accent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feld 17"/>
          <p:cNvSpPr txBox="1"/>
          <p:nvPr/>
        </p:nvSpPr>
        <p:spPr>
          <a:xfrm>
            <a:off x="7449312" y="5092568"/>
            <a:ext cx="110318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00" dirty="0" smtClean="0"/>
              <a:t>257</a:t>
            </a:r>
            <a:endParaRPr lang="de-DE" sz="1000" dirty="0" smtClean="0"/>
          </a:p>
          <a:p>
            <a:r>
              <a:rPr lang="de-DE" sz="1000" dirty="0"/>
              <a:t>[</a:t>
            </a:r>
            <a:r>
              <a:rPr lang="de-DE" sz="1000" dirty="0" err="1"/>
              <a:t>cFFTLength</a:t>
            </a:r>
            <a:r>
              <a:rPr lang="de-DE" sz="1000" dirty="0"/>
              <a:t>/2+1]</a:t>
            </a:r>
            <a:endParaRPr lang="de-DE" sz="1000" dirty="0" smtClean="0"/>
          </a:p>
        </p:txBody>
      </p:sp>
      <p:sp>
        <p:nvSpPr>
          <p:cNvPr id="20" name="Rectangle 38"/>
          <p:cNvSpPr/>
          <p:nvPr/>
        </p:nvSpPr>
        <p:spPr>
          <a:xfrm>
            <a:off x="2291502" y="1587707"/>
            <a:ext cx="2666114" cy="797311"/>
          </a:xfrm>
          <a:prstGeom prst="rect">
            <a:avLst/>
          </a:prstGeom>
          <a:gradFill>
            <a:gsLst>
              <a:gs pos="100000">
                <a:srgbClr val="C4BD97">
                  <a:lumMod val="50000"/>
                  <a:lumOff val="50000"/>
                </a:srgbClr>
              </a:gs>
              <a:gs pos="0">
                <a:srgbClr val="DDD9C3">
                  <a:lumMod val="50000"/>
                  <a:lumOff val="50000"/>
                </a:srgb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90000" bIns="90000" rtlCol="0" anchor="ctr">
            <a:spAutoFit/>
          </a:bodyPr>
          <a:lstStyle/>
          <a:p>
            <a:r>
              <a:rPr lang="de-DE" sz="1000" dirty="0" err="1" smtClean="0">
                <a:solidFill>
                  <a:schemeClr val="tx1"/>
                </a:solidFill>
              </a:rPr>
              <a:t>FB_CMA_Source</a:t>
            </a:r>
            <a:r>
              <a:rPr lang="de-DE" sz="1000" dirty="0">
                <a:solidFill>
                  <a:schemeClr val="tx1"/>
                </a:solidFill>
              </a:rPr>
              <a:t/>
            </a:r>
            <a:br>
              <a:rPr lang="de-DE" sz="1000" dirty="0">
                <a:solidFill>
                  <a:schemeClr val="tx1"/>
                </a:solidFill>
              </a:rPr>
            </a:br>
            <a:r>
              <a:rPr lang="de-DE" sz="1000" dirty="0" err="1">
                <a:solidFill>
                  <a:schemeClr val="tx1"/>
                </a:solidFill>
                <a:latin typeface="+mj-lt"/>
              </a:rPr>
              <a:t>nOwnID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= 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eID_SourceSDFT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, </a:t>
            </a:r>
            <a:r>
              <a:rPr lang="de-DE" sz="1000" dirty="0" err="1">
                <a:solidFill>
                  <a:schemeClr val="tx1"/>
                </a:solidFill>
                <a:latin typeface="+mj-lt"/>
              </a:rPr>
              <a:t>aDestID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 = [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eID_FFT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],</a:t>
            </a:r>
            <a:br>
              <a:rPr lang="de-DE" sz="1000" dirty="0" smtClean="0">
                <a:solidFill>
                  <a:schemeClr val="tx1"/>
                </a:solidFill>
                <a:latin typeface="+mj-lt"/>
              </a:rPr>
            </a:b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MultiArray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Dim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= 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[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cOversamples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]</a:t>
            </a:r>
            <a:endParaRPr lang="de-DE" sz="1000" dirty="0" smtClean="0">
              <a:solidFill>
                <a:schemeClr val="tx1"/>
              </a:solidFill>
              <a:latin typeface="+mj-lt"/>
            </a:endParaRPr>
          </a:p>
          <a:p>
            <a:r>
              <a:rPr lang="de-DE" sz="1000" dirty="0" smtClean="0">
                <a:solidFill>
                  <a:schemeClr val="tx1"/>
                </a:solidFill>
                <a:latin typeface="+mj-lt"/>
              </a:rPr>
              <a:t>(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cOversamples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= 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10)</a:t>
            </a:r>
            <a:endParaRPr lang="de-DE" sz="10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22" name="Rectangle 38"/>
          <p:cNvSpPr/>
          <p:nvPr/>
        </p:nvSpPr>
        <p:spPr>
          <a:xfrm>
            <a:off x="2331885" y="3036022"/>
            <a:ext cx="2597186" cy="797311"/>
          </a:xfrm>
          <a:prstGeom prst="rect">
            <a:avLst/>
          </a:prstGeom>
          <a:gradFill>
            <a:gsLst>
              <a:gs pos="100000">
                <a:srgbClr val="C4BD97">
                  <a:lumMod val="50000"/>
                  <a:lumOff val="50000"/>
                </a:srgbClr>
              </a:gs>
              <a:gs pos="0">
                <a:srgbClr val="DDD9C3">
                  <a:lumMod val="50000"/>
                  <a:lumOff val="50000"/>
                </a:srgb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90000" bIns="90000" rtlCol="0" anchor="ctr">
            <a:spAutoFit/>
          </a:bodyPr>
          <a:lstStyle/>
          <a:p>
            <a:r>
              <a:rPr lang="de-DE" sz="1000" dirty="0" err="1" smtClean="0">
                <a:solidFill>
                  <a:schemeClr val="tx1"/>
                </a:solidFill>
              </a:rPr>
              <a:t>FB_CMA_SlidingDFT</a:t>
            </a:r>
            <a:r>
              <a:rPr lang="de-DE" sz="1000" dirty="0">
                <a:solidFill>
                  <a:schemeClr val="tx1"/>
                </a:solidFill>
              </a:rPr>
              <a:t/>
            </a:r>
            <a:br>
              <a:rPr lang="de-DE" sz="1000" dirty="0">
                <a:solidFill>
                  <a:schemeClr val="tx1"/>
                </a:solidFill>
              </a:rPr>
            </a:br>
            <a:r>
              <a:rPr lang="de-DE" sz="1000" dirty="0" err="1">
                <a:solidFill>
                  <a:schemeClr val="tx1"/>
                </a:solidFill>
                <a:latin typeface="+mj-lt"/>
              </a:rPr>
              <a:t>nOwnID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= 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eID_SDFT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, </a:t>
            </a:r>
            <a:r>
              <a:rPr lang="de-DE" sz="1000" dirty="0" err="1">
                <a:solidFill>
                  <a:schemeClr val="tx1"/>
                </a:solidFill>
                <a:latin typeface="+mj-lt"/>
              </a:rPr>
              <a:t>aDestID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 = [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eID_SinkSDFT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],</a:t>
            </a:r>
            <a:br>
              <a:rPr lang="de-DE" sz="1000" dirty="0" smtClean="0">
                <a:solidFill>
                  <a:schemeClr val="tx1"/>
                </a:solidFill>
                <a:latin typeface="+mj-lt"/>
              </a:rPr>
            </a:b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nWindowLength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= 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cFFTLength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, 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nBins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= 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cBins</a:t>
            </a:r>
            <a:endParaRPr lang="de-DE" sz="1000" dirty="0" smtClean="0">
              <a:solidFill>
                <a:schemeClr val="tx1"/>
              </a:solidFill>
              <a:latin typeface="+mj-lt"/>
            </a:endParaRPr>
          </a:p>
          <a:p>
            <a:r>
              <a:rPr lang="de-DE" sz="1000" dirty="0" smtClean="0">
                <a:solidFill>
                  <a:schemeClr val="tx1"/>
                </a:solidFill>
                <a:latin typeface="+mj-lt"/>
              </a:rPr>
              <a:t>(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cFFTLength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= 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512, 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cBins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= 257)</a:t>
            </a:r>
            <a:endParaRPr lang="de-DE" sz="10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24" name="Rectangle 38"/>
          <p:cNvSpPr/>
          <p:nvPr/>
        </p:nvSpPr>
        <p:spPr>
          <a:xfrm>
            <a:off x="2923084" y="4484338"/>
            <a:ext cx="1402948" cy="489534"/>
          </a:xfrm>
          <a:prstGeom prst="rect">
            <a:avLst/>
          </a:prstGeom>
          <a:gradFill>
            <a:gsLst>
              <a:gs pos="100000">
                <a:srgbClr val="C4BD97">
                  <a:lumMod val="50000"/>
                  <a:lumOff val="50000"/>
                </a:srgbClr>
              </a:gs>
              <a:gs pos="0">
                <a:srgbClr val="DDD9C3">
                  <a:lumMod val="50000"/>
                  <a:lumOff val="50000"/>
                </a:srgb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90000" bIns="90000" rtlCol="0" anchor="ctr">
            <a:spAutoFit/>
          </a:bodyPr>
          <a:lstStyle/>
          <a:p>
            <a:r>
              <a:rPr lang="de-DE" sz="1000" dirty="0" err="1">
                <a:solidFill>
                  <a:schemeClr val="tx1"/>
                </a:solidFill>
              </a:rPr>
              <a:t>FB_CMA_Sink</a:t>
            </a:r>
            <a:r>
              <a:rPr lang="de-DE" sz="1000" dirty="0">
                <a:solidFill>
                  <a:schemeClr val="tx1"/>
                </a:solidFill>
              </a:rPr>
              <a:t/>
            </a:r>
            <a:br>
              <a:rPr lang="de-DE" sz="1000" dirty="0">
                <a:solidFill>
                  <a:schemeClr val="tx1"/>
                </a:solidFill>
              </a:rPr>
            </a:br>
            <a:r>
              <a:rPr lang="de-DE" sz="1000" dirty="0" err="1">
                <a:solidFill>
                  <a:schemeClr val="tx1"/>
                </a:solidFill>
                <a:latin typeface="+mj-lt"/>
              </a:rPr>
              <a:t>nOwnID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= 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eID_SinkSDFT</a:t>
            </a:r>
            <a:endParaRPr lang="de-DE" sz="10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28" name="Rectangle 38"/>
          <p:cNvSpPr/>
          <p:nvPr/>
        </p:nvSpPr>
        <p:spPr>
          <a:xfrm>
            <a:off x="3076897" y="5624877"/>
            <a:ext cx="1095321" cy="489534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bg2">
                  <a:lumMod val="100000"/>
                </a:scheme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90000" rIns="90000" bIns="90000" rtlCol="0" anchor="ctr" anchorCtr="0">
            <a:spAutoFit/>
          </a:bodyPr>
          <a:lstStyle/>
          <a:p>
            <a:r>
              <a:rPr lang="de-DE" sz="1000" dirty="0" err="1" smtClean="0">
                <a:solidFill>
                  <a:schemeClr val="tx1"/>
                </a:solidFill>
              </a:rPr>
              <a:t>aSDFTResult</a:t>
            </a:r>
            <a:endParaRPr lang="de-DE" sz="1000" dirty="0" smtClean="0">
              <a:solidFill>
                <a:schemeClr val="tx1"/>
              </a:solidFill>
            </a:endParaRPr>
          </a:p>
          <a:p>
            <a:r>
              <a:rPr lang="de-DE" sz="1000" dirty="0" smtClean="0">
                <a:solidFill>
                  <a:schemeClr val="tx1"/>
                </a:solidFill>
                <a:latin typeface="+mj-lt"/>
              </a:rPr>
              <a:t>(Array 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Dim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= </a:t>
            </a:r>
            <a:r>
              <a:rPr lang="de-DE" sz="1000" dirty="0" smtClean="0">
                <a:solidFill>
                  <a:schemeClr val="tx1"/>
                </a:solidFill>
              </a:rPr>
              <a:t>257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)</a:t>
            </a:r>
            <a:endParaRPr lang="en-US" sz="1000" dirty="0">
              <a:solidFill>
                <a:schemeClr val="tx1"/>
              </a:solidFill>
              <a:latin typeface="+mj-lt"/>
            </a:endParaRPr>
          </a:p>
        </p:txBody>
      </p:sp>
      <p:cxnSp>
        <p:nvCxnSpPr>
          <p:cNvPr id="3" name="Gewinkelter Verbinder 2"/>
          <p:cNvCxnSpPr>
            <a:stCxn id="10" idx="2"/>
            <a:endCxn id="19" idx="0"/>
          </p:cNvCxnSpPr>
          <p:nvPr/>
        </p:nvCxnSpPr>
        <p:spPr>
          <a:xfrm rot="16200000" flipH="1">
            <a:off x="6097243" y="141213"/>
            <a:ext cx="925860" cy="1967127"/>
          </a:xfrm>
          <a:prstGeom prst="bentConnector3">
            <a:avLst>
              <a:gd name="adj1" fmla="val 50000"/>
            </a:avLst>
          </a:prstGeom>
          <a:ln w="2222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Gewinkelter Verbinder 28"/>
          <p:cNvCxnSpPr>
            <a:stCxn id="10" idx="2"/>
            <a:endCxn id="20" idx="0"/>
          </p:cNvCxnSpPr>
          <p:nvPr/>
        </p:nvCxnSpPr>
        <p:spPr>
          <a:xfrm rot="5400000">
            <a:off x="4137655" y="148752"/>
            <a:ext cx="925860" cy="1952051"/>
          </a:xfrm>
          <a:prstGeom prst="bentConnector3">
            <a:avLst>
              <a:gd name="adj1" fmla="val 50000"/>
            </a:avLst>
          </a:prstGeom>
          <a:ln w="2222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3"/>
          <p:cNvCxnSpPr>
            <a:stCxn id="22" idx="2"/>
            <a:endCxn id="24" idx="0"/>
          </p:cNvCxnSpPr>
          <p:nvPr/>
        </p:nvCxnSpPr>
        <p:spPr>
          <a:xfrm flipH="1">
            <a:off x="3624558" y="3833333"/>
            <a:ext cx="5920" cy="651005"/>
          </a:xfrm>
          <a:prstGeom prst="straightConnector1">
            <a:avLst/>
          </a:prstGeom>
          <a:ln w="22225">
            <a:solidFill>
              <a:schemeClr val="accent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33"/>
          <p:cNvCxnSpPr>
            <a:stCxn id="20" idx="2"/>
            <a:endCxn id="22" idx="0"/>
          </p:cNvCxnSpPr>
          <p:nvPr/>
        </p:nvCxnSpPr>
        <p:spPr>
          <a:xfrm>
            <a:off x="3624559" y="2385018"/>
            <a:ext cx="5919" cy="651004"/>
          </a:xfrm>
          <a:prstGeom prst="straightConnector1">
            <a:avLst/>
          </a:prstGeom>
          <a:ln w="22225">
            <a:solidFill>
              <a:schemeClr val="accent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33"/>
          <p:cNvCxnSpPr>
            <a:stCxn id="24" idx="2"/>
            <a:endCxn id="28" idx="0"/>
          </p:cNvCxnSpPr>
          <p:nvPr/>
        </p:nvCxnSpPr>
        <p:spPr>
          <a:xfrm>
            <a:off x="3624558" y="4973872"/>
            <a:ext cx="0" cy="651005"/>
          </a:xfrm>
          <a:prstGeom prst="straightConnector1">
            <a:avLst/>
          </a:prstGeom>
          <a:ln w="22225">
            <a:solidFill>
              <a:schemeClr val="accent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Textfeld 50"/>
          <p:cNvSpPr txBox="1"/>
          <p:nvPr/>
        </p:nvSpPr>
        <p:spPr>
          <a:xfrm>
            <a:off x="3621353" y="5063296"/>
            <a:ext cx="53572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00" dirty="0" smtClean="0"/>
              <a:t>257</a:t>
            </a:r>
            <a:endParaRPr lang="de-DE" sz="1000" dirty="0" smtClean="0"/>
          </a:p>
          <a:p>
            <a:r>
              <a:rPr lang="de-DE" sz="1000" dirty="0" smtClean="0"/>
              <a:t>[</a:t>
            </a:r>
            <a:r>
              <a:rPr lang="de-DE" sz="1000" dirty="0" err="1" smtClean="0"/>
              <a:t>cBins</a:t>
            </a:r>
            <a:r>
              <a:rPr lang="de-DE" sz="1000" dirty="0" smtClean="0"/>
              <a:t>]</a:t>
            </a:r>
            <a:endParaRPr lang="de-DE" sz="1000" dirty="0" smtClean="0"/>
          </a:p>
        </p:txBody>
      </p:sp>
      <p:sp>
        <p:nvSpPr>
          <p:cNvPr id="52" name="Textfeld 51"/>
          <p:cNvSpPr txBox="1"/>
          <p:nvPr/>
        </p:nvSpPr>
        <p:spPr>
          <a:xfrm>
            <a:off x="3606402" y="2474441"/>
            <a:ext cx="99418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00" dirty="0" smtClean="0"/>
              <a:t>10</a:t>
            </a:r>
          </a:p>
          <a:p>
            <a:r>
              <a:rPr lang="de-DE" sz="1000" dirty="0" smtClean="0"/>
              <a:t>[</a:t>
            </a:r>
            <a:r>
              <a:rPr lang="de-DE" sz="1000" dirty="0" err="1" smtClean="0"/>
              <a:t>cOversamples</a:t>
            </a:r>
            <a:r>
              <a:rPr lang="de-DE" sz="1000" dirty="0" smtClean="0"/>
              <a:t>]</a:t>
            </a:r>
            <a:endParaRPr lang="de-DE" sz="1000" dirty="0"/>
          </a:p>
        </p:txBody>
      </p:sp>
      <p:sp>
        <p:nvSpPr>
          <p:cNvPr id="53" name="Textfeld 52"/>
          <p:cNvSpPr txBox="1"/>
          <p:nvPr/>
        </p:nvSpPr>
        <p:spPr>
          <a:xfrm>
            <a:off x="3617253" y="3922757"/>
            <a:ext cx="53572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00" dirty="0" smtClean="0"/>
              <a:t>257</a:t>
            </a:r>
            <a:endParaRPr lang="de-DE" sz="1000" dirty="0" smtClean="0"/>
          </a:p>
          <a:p>
            <a:r>
              <a:rPr lang="de-DE" sz="1000" dirty="0" smtClean="0"/>
              <a:t>[</a:t>
            </a:r>
            <a:r>
              <a:rPr lang="de-DE" sz="1000" dirty="0" err="1" smtClean="0"/>
              <a:t>cBins</a:t>
            </a:r>
            <a:r>
              <a:rPr lang="de-DE" sz="1000" dirty="0" smtClean="0"/>
              <a:t>]</a:t>
            </a:r>
            <a:endParaRPr lang="de-DE" sz="1000" dirty="0" smtClean="0"/>
          </a:p>
        </p:txBody>
      </p:sp>
    </p:spTree>
    <p:extLst>
      <p:ext uri="{BB962C8B-B14F-4D97-AF65-F5344CB8AC3E}">
        <p14:creationId xmlns:p14="http://schemas.microsoft.com/office/powerpoint/2010/main" val="3964768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gradFill>
          <a:gsLst>
            <a:gs pos="0">
              <a:schemeClr val="accent1">
                <a:lumMod val="5000"/>
                <a:lumOff val="95000"/>
              </a:schemeClr>
            </a:gs>
            <a:gs pos="100000">
              <a:schemeClr val="bg2">
                <a:lumMod val="100000"/>
              </a:schemeClr>
            </a:gs>
          </a:gsLst>
          <a:lin ang="5400000" scaled="1"/>
        </a:gradFill>
        <a:ln>
          <a:solidFill>
            <a:srgbClr val="666666"/>
          </a:solidFill>
        </a:ln>
      </a:spPr>
      <a:bodyPr rtlCol="0" anchor="ctr"/>
      <a:lstStyle>
        <a:defPPr algn="ctr">
          <a:defRPr sz="1000" dirty="0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160</Words>
  <Application>Microsoft Office PowerPoint</Application>
  <PresentationFormat>Breitbild</PresentationFormat>
  <Paragraphs>34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</vt:lpstr>
      <vt:lpstr>PowerPoint-Präsentation</vt:lpstr>
    </vt:vector>
  </TitlesOfParts>
  <Company>Beckhoff Automation GmbH &amp; Co. KG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Daniel Rose</dc:creator>
  <cp:lastModifiedBy>Daniel Rose</cp:lastModifiedBy>
  <cp:revision>98</cp:revision>
  <dcterms:created xsi:type="dcterms:W3CDTF">2018-07-16T09:37:10Z</dcterms:created>
  <dcterms:modified xsi:type="dcterms:W3CDTF">2021-02-04T19:23:47Z</dcterms:modified>
</cp:coreProperties>
</file>