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66"/>
    <a:srgbClr val="948A54"/>
    <a:srgbClr val="C4BD97"/>
    <a:srgbClr val="DDD9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396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03.10.2020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1078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03.10.2020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2459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03.10.2020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5151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03.10.2020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771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03.10.2020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1996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03.10.2020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5588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03.10.2020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5243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03.10.2020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439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03.10.2020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82874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03.10.2020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269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03.10.2020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8776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5CD7B-14D1-4295-A45D-BCD739CD37C0}" type="datetimeFigureOut">
              <a:rPr lang="de-DE" smtClean="0"/>
              <a:t>03.10.2020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5105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8"/>
          <p:cNvSpPr/>
          <p:nvPr/>
        </p:nvSpPr>
        <p:spPr>
          <a:xfrm>
            <a:off x="387438" y="727717"/>
            <a:ext cx="1021583" cy="42797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800" dirty="0" smtClean="0">
                <a:solidFill>
                  <a:schemeClr val="tx1"/>
                </a:solidFill>
              </a:rPr>
              <a:t>aEL3632</a:t>
            </a:r>
          </a:p>
          <a:p>
            <a:r>
              <a:rPr lang="de-DE" sz="8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cOversamples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 = 10)</a:t>
            </a:r>
            <a:endParaRPr lang="en-US" sz="8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Rectangle 38"/>
          <p:cNvSpPr/>
          <p:nvPr/>
        </p:nvSpPr>
        <p:spPr>
          <a:xfrm>
            <a:off x="9812214" y="727717"/>
            <a:ext cx="943035" cy="42797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800" dirty="0" err="1">
                <a:solidFill>
                  <a:schemeClr val="tx1"/>
                </a:solidFill>
              </a:rPr>
              <a:t>aDFT</a:t>
            </a:r>
            <a:endParaRPr lang="de-DE" sz="800" dirty="0" smtClean="0">
              <a:solidFill>
                <a:schemeClr val="tx1"/>
              </a:solidFill>
            </a:endParaRPr>
          </a:p>
          <a:p>
            <a:r>
              <a:rPr lang="de-DE" sz="800" dirty="0" smtClean="0">
                <a:solidFill>
                  <a:schemeClr val="tx1"/>
                </a:solidFill>
                <a:latin typeface="+mj-lt"/>
              </a:rPr>
              <a:t>(Array 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= [2,5])</a:t>
            </a:r>
            <a:endParaRPr lang="en-US" sz="8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Rectangle 38"/>
          <p:cNvSpPr/>
          <p:nvPr/>
        </p:nvSpPr>
        <p:spPr>
          <a:xfrm>
            <a:off x="1317588" y="4388352"/>
            <a:ext cx="767230" cy="28182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800" dirty="0" smtClean="0">
                <a:solidFill>
                  <a:schemeClr val="tx1"/>
                </a:solidFill>
              </a:rPr>
              <a:t>PLC </a:t>
            </a:r>
            <a:r>
              <a:rPr lang="de-DE" sz="800" dirty="0">
                <a:solidFill>
                  <a:schemeClr val="tx1"/>
                </a:solidFill>
              </a:rPr>
              <a:t>Task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26" name="Rectangle 39"/>
          <p:cNvSpPr/>
          <p:nvPr/>
        </p:nvSpPr>
        <p:spPr>
          <a:xfrm>
            <a:off x="2247738" y="4391601"/>
            <a:ext cx="767230" cy="281824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800" dirty="0">
                <a:solidFill>
                  <a:schemeClr val="tx1"/>
                </a:solidFill>
              </a:rPr>
              <a:t>CM Task</a:t>
            </a:r>
            <a:endParaRPr lang="en-US" sz="800" dirty="0">
              <a:solidFill>
                <a:schemeClr val="tx1"/>
              </a:solidFill>
            </a:endParaRPr>
          </a:p>
        </p:txBody>
      </p:sp>
      <p:sp>
        <p:nvSpPr>
          <p:cNvPr id="27" name="Rectangle 38"/>
          <p:cNvSpPr/>
          <p:nvPr/>
        </p:nvSpPr>
        <p:spPr>
          <a:xfrm>
            <a:off x="387438" y="4388352"/>
            <a:ext cx="767230" cy="28182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800" dirty="0" smtClean="0">
                <a:solidFill>
                  <a:schemeClr val="tx1"/>
                </a:solidFill>
              </a:rPr>
              <a:t>I/O</a:t>
            </a:r>
            <a:endParaRPr lang="en-US" sz="800" dirty="0">
              <a:solidFill>
                <a:schemeClr val="tx1"/>
              </a:solidFill>
            </a:endParaRPr>
          </a:p>
        </p:txBody>
      </p:sp>
      <p:cxnSp>
        <p:nvCxnSpPr>
          <p:cNvPr id="31" name="Straight Arrow Connector 33"/>
          <p:cNvCxnSpPr>
            <a:stCxn id="10" idx="3"/>
            <a:endCxn id="19" idx="1"/>
          </p:cNvCxnSpPr>
          <p:nvPr/>
        </p:nvCxnSpPr>
        <p:spPr>
          <a:xfrm flipV="1">
            <a:off x="1409021" y="941705"/>
            <a:ext cx="540138" cy="2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feld 31"/>
          <p:cNvSpPr txBox="1"/>
          <p:nvPr/>
        </p:nvSpPr>
        <p:spPr>
          <a:xfrm>
            <a:off x="1511579" y="754887"/>
            <a:ext cx="28725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800" dirty="0" smtClean="0"/>
              <a:t>10</a:t>
            </a:r>
          </a:p>
        </p:txBody>
      </p:sp>
      <p:sp>
        <p:nvSpPr>
          <p:cNvPr id="19" name="Rectangle 38"/>
          <p:cNvSpPr/>
          <p:nvPr/>
        </p:nvSpPr>
        <p:spPr>
          <a:xfrm>
            <a:off x="1949159" y="481494"/>
            <a:ext cx="1755609" cy="920422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800" dirty="0" err="1" smtClean="0">
                <a:solidFill>
                  <a:schemeClr val="tx1"/>
                </a:solidFill>
              </a:rPr>
              <a:t>FB_CMA_Source</a:t>
            </a:r>
            <a:r>
              <a:rPr lang="de-DE" sz="800" dirty="0">
                <a:solidFill>
                  <a:schemeClr val="tx1"/>
                </a:solidFill>
              </a:rPr>
              <a:t/>
            </a:r>
            <a:br>
              <a:rPr lang="de-DE" sz="800" dirty="0">
                <a:solidFill>
                  <a:schemeClr val="tx1"/>
                </a:solidFill>
              </a:rPr>
            </a:br>
            <a:r>
              <a:rPr lang="de-DE" sz="8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800" dirty="0" err="1">
                <a:solidFill>
                  <a:schemeClr val="tx1"/>
                </a:solidFill>
                <a:latin typeface="+mj-lt"/>
              </a:rPr>
              <a:t>eID_Source_DFT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, </a:t>
            </a:r>
            <a:endParaRPr lang="de-DE" sz="800" dirty="0" smtClean="0">
              <a:solidFill>
                <a:schemeClr val="tx1"/>
              </a:solidFill>
              <a:latin typeface="+mj-lt"/>
            </a:endParaRPr>
          </a:p>
          <a:p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= [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eID_SparseSpectrum_DFT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, </a:t>
            </a:r>
            <a:endParaRPr lang="de-DE" sz="800" dirty="0" smtClean="0">
              <a:solidFill>
                <a:schemeClr val="tx1"/>
              </a:solidFill>
              <a:latin typeface="+mj-lt"/>
            </a:endParaRPr>
          </a:p>
          <a:p>
            <a:r>
              <a:rPr lang="de-DE" sz="800" dirty="0" smtClean="0">
                <a:solidFill>
                  <a:schemeClr val="tx1"/>
                </a:solidFill>
                <a:latin typeface="+mj-lt"/>
              </a:rPr>
              <a:t>                    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eID_RealFFT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],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/>
            </a:r>
            <a:br>
              <a:rPr lang="de-DE" sz="800" dirty="0" smtClean="0">
                <a:solidFill>
                  <a:schemeClr val="tx1"/>
                </a:solidFill>
                <a:latin typeface="+mj-lt"/>
              </a:rPr>
            </a:b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MultiArray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= [</a:t>
            </a:r>
            <a:r>
              <a:rPr lang="de-DE" sz="800" dirty="0" err="1">
                <a:solidFill>
                  <a:schemeClr val="tx1"/>
                </a:solidFill>
                <a:latin typeface="+mj-lt"/>
              </a:rPr>
              <a:t>cWindowLength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]</a:t>
            </a:r>
            <a:endParaRPr lang="de-DE" sz="800" dirty="0" smtClean="0">
              <a:solidFill>
                <a:schemeClr val="tx1"/>
              </a:solidFill>
              <a:latin typeface="+mj-lt"/>
            </a:endParaRPr>
          </a:p>
          <a:p>
            <a:r>
              <a:rPr lang="de-DE" sz="800" dirty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800" dirty="0" err="1">
                <a:solidFill>
                  <a:schemeClr val="tx1"/>
                </a:solidFill>
                <a:latin typeface="+mj-lt"/>
              </a:rPr>
              <a:t>cWindowLength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= 2048)</a:t>
            </a:r>
            <a:endParaRPr lang="de-DE" sz="8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" name="Rectangle 38"/>
          <p:cNvSpPr/>
          <p:nvPr/>
        </p:nvSpPr>
        <p:spPr>
          <a:xfrm>
            <a:off x="7378816" y="727717"/>
            <a:ext cx="1159292" cy="427979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800" dirty="0" err="1">
                <a:solidFill>
                  <a:schemeClr val="tx1"/>
                </a:solidFill>
              </a:rPr>
              <a:t>FB_CMA_Sink</a:t>
            </a:r>
            <a:r>
              <a:rPr lang="de-DE" sz="800" dirty="0">
                <a:solidFill>
                  <a:schemeClr val="tx1"/>
                </a:solidFill>
              </a:rPr>
              <a:t/>
            </a:r>
            <a:br>
              <a:rPr lang="de-DE" sz="800" dirty="0">
                <a:solidFill>
                  <a:schemeClr val="tx1"/>
                </a:solidFill>
              </a:rPr>
            </a:br>
            <a:r>
              <a:rPr lang="de-DE" sz="8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800" dirty="0" err="1">
                <a:solidFill>
                  <a:schemeClr val="tx1"/>
                </a:solidFill>
                <a:latin typeface="+mj-lt"/>
              </a:rPr>
              <a:t>eID_Sink_DFT</a:t>
            </a:r>
            <a:endParaRPr lang="de-DE" sz="8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5" name="Textfeld 44"/>
          <p:cNvSpPr txBox="1"/>
          <p:nvPr/>
        </p:nvSpPr>
        <p:spPr>
          <a:xfrm>
            <a:off x="8986648" y="754887"/>
            <a:ext cx="37702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800" dirty="0" smtClean="0"/>
              <a:t>[2,5]</a:t>
            </a:r>
          </a:p>
        </p:txBody>
      </p:sp>
      <p:cxnSp>
        <p:nvCxnSpPr>
          <p:cNvPr id="48" name="Straight Arrow Connector 33"/>
          <p:cNvCxnSpPr>
            <a:stCxn id="19" idx="3"/>
            <a:endCxn id="20" idx="1"/>
          </p:cNvCxnSpPr>
          <p:nvPr/>
        </p:nvCxnSpPr>
        <p:spPr>
          <a:xfrm flipV="1">
            <a:off x="3704768" y="941703"/>
            <a:ext cx="1086053" cy="2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33"/>
          <p:cNvCxnSpPr>
            <a:stCxn id="20" idx="3"/>
            <a:endCxn id="21" idx="1"/>
          </p:cNvCxnSpPr>
          <p:nvPr/>
        </p:nvCxnSpPr>
        <p:spPr>
          <a:xfrm>
            <a:off x="6443838" y="941703"/>
            <a:ext cx="934978" cy="4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33"/>
          <p:cNvCxnSpPr>
            <a:stCxn id="21" idx="3"/>
            <a:endCxn id="13" idx="1"/>
          </p:cNvCxnSpPr>
          <p:nvPr/>
        </p:nvCxnSpPr>
        <p:spPr>
          <a:xfrm>
            <a:off x="8538108" y="941707"/>
            <a:ext cx="1274106" cy="0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38"/>
          <p:cNvSpPr/>
          <p:nvPr/>
        </p:nvSpPr>
        <p:spPr>
          <a:xfrm>
            <a:off x="4790821" y="543047"/>
            <a:ext cx="1653017" cy="797311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800" dirty="0" err="1" smtClean="0">
                <a:solidFill>
                  <a:schemeClr val="tx1"/>
                </a:solidFill>
              </a:rPr>
              <a:t>FB_CMA_SparseSpectrum</a:t>
            </a:r>
            <a:endParaRPr lang="de-DE" sz="800" dirty="0">
              <a:solidFill>
                <a:schemeClr val="tx1"/>
              </a:solidFill>
            </a:endParaRPr>
          </a:p>
          <a:p>
            <a:r>
              <a:rPr lang="de-DE" sz="800" dirty="0" err="1">
                <a:solidFill>
                  <a:schemeClr val="tx1"/>
                </a:solidFill>
                <a:latin typeface="+mj-lt"/>
              </a:rPr>
              <a:t>OwnID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800" dirty="0" err="1">
                <a:solidFill>
                  <a:schemeClr val="tx1"/>
                </a:solidFill>
                <a:latin typeface="+mj-lt"/>
              </a:rPr>
              <a:t>eID_SparseSpectrum_DFT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,</a:t>
            </a:r>
            <a:endParaRPr lang="de-DE" sz="800" dirty="0" smtClean="0">
              <a:solidFill>
                <a:schemeClr val="tx1"/>
              </a:solidFill>
              <a:latin typeface="+mj-lt"/>
            </a:endParaRPr>
          </a:p>
          <a:p>
            <a:r>
              <a:rPr lang="de-DE" sz="8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800" dirty="0" err="1">
                <a:solidFill>
                  <a:schemeClr val="tx1"/>
                </a:solidFill>
                <a:latin typeface="+mj-lt"/>
              </a:rPr>
              <a:t>eID_Sink_DFT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]</a:t>
            </a:r>
            <a:br>
              <a:rPr lang="de-DE" sz="800" dirty="0">
                <a:solidFill>
                  <a:schemeClr val="tx1"/>
                </a:solidFill>
                <a:latin typeface="+mj-lt"/>
              </a:rPr>
            </a:b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nWindowLength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cWindowLength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sz="8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cWindowLength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 = 2048)</a:t>
            </a:r>
            <a:endParaRPr lang="de-DE" sz="8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3" name="Rectangle 38"/>
          <p:cNvSpPr/>
          <p:nvPr/>
        </p:nvSpPr>
        <p:spPr>
          <a:xfrm>
            <a:off x="7378816" y="1673650"/>
            <a:ext cx="1319592" cy="427979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800" dirty="0" err="1">
                <a:solidFill>
                  <a:schemeClr val="tx1"/>
                </a:solidFill>
              </a:rPr>
              <a:t>FB_CMA_Sink</a:t>
            </a:r>
            <a:r>
              <a:rPr lang="de-DE" sz="800" dirty="0">
                <a:solidFill>
                  <a:schemeClr val="tx1"/>
                </a:solidFill>
              </a:rPr>
              <a:t/>
            </a:r>
            <a:br>
              <a:rPr lang="de-DE" sz="800" dirty="0">
                <a:solidFill>
                  <a:schemeClr val="tx1"/>
                </a:solidFill>
              </a:rPr>
            </a:br>
            <a:r>
              <a:rPr lang="de-DE" sz="8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800" dirty="0" err="1">
                <a:solidFill>
                  <a:schemeClr val="tx1"/>
                </a:solidFill>
                <a:latin typeface="+mj-lt"/>
              </a:rPr>
              <a:t>eID_Sink_RealFFT</a:t>
            </a:r>
            <a:endParaRPr lang="de-DE" sz="8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7" name="Rectangle 38"/>
          <p:cNvSpPr/>
          <p:nvPr/>
        </p:nvSpPr>
        <p:spPr>
          <a:xfrm>
            <a:off x="4790821" y="1488985"/>
            <a:ext cx="1452642" cy="797311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800" dirty="0" err="1" smtClean="0">
                <a:solidFill>
                  <a:schemeClr val="tx1"/>
                </a:solidFill>
              </a:rPr>
              <a:t>FB_CMA_RealFFT</a:t>
            </a:r>
            <a:endParaRPr lang="de-DE" sz="800" dirty="0">
              <a:solidFill>
                <a:schemeClr val="tx1"/>
              </a:solidFill>
            </a:endParaRPr>
          </a:p>
          <a:p>
            <a:r>
              <a:rPr lang="de-DE" sz="800" dirty="0" err="1">
                <a:solidFill>
                  <a:schemeClr val="tx1"/>
                </a:solidFill>
                <a:latin typeface="+mj-lt"/>
              </a:rPr>
              <a:t>OwnID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800" dirty="0" err="1">
                <a:solidFill>
                  <a:schemeClr val="tx1"/>
                </a:solidFill>
                <a:latin typeface="+mj-lt"/>
              </a:rPr>
              <a:t>eID_RealFFT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,</a:t>
            </a:r>
            <a:endParaRPr lang="de-DE" sz="800" dirty="0" smtClean="0">
              <a:solidFill>
                <a:schemeClr val="tx1"/>
              </a:solidFill>
              <a:latin typeface="+mj-lt"/>
            </a:endParaRPr>
          </a:p>
          <a:p>
            <a:r>
              <a:rPr lang="de-DE" sz="8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800" dirty="0" err="1">
                <a:solidFill>
                  <a:schemeClr val="tx1"/>
                </a:solidFill>
                <a:latin typeface="+mj-lt"/>
              </a:rPr>
              <a:t>eID_Sink_RealFFT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]</a:t>
            </a:r>
            <a:br>
              <a:rPr lang="de-DE" sz="800" dirty="0">
                <a:solidFill>
                  <a:schemeClr val="tx1"/>
                </a:solidFill>
                <a:latin typeface="+mj-lt"/>
              </a:rPr>
            </a:b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nFFTLength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cWindowLength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sz="8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 = 2048)</a:t>
            </a:r>
            <a:endParaRPr lang="de-DE" sz="8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62" name="Gewinkelter Verbinder 61"/>
          <p:cNvCxnSpPr>
            <a:stCxn id="19" idx="3"/>
            <a:endCxn id="57" idx="1"/>
          </p:cNvCxnSpPr>
          <p:nvPr/>
        </p:nvCxnSpPr>
        <p:spPr>
          <a:xfrm>
            <a:off x="3704768" y="941705"/>
            <a:ext cx="1086053" cy="945936"/>
          </a:xfrm>
          <a:prstGeom prst="bentConnector3">
            <a:avLst>
              <a:gd name="adj1" fmla="val 50000"/>
            </a:avLst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feld 64"/>
          <p:cNvSpPr txBox="1"/>
          <p:nvPr/>
        </p:nvSpPr>
        <p:spPr>
          <a:xfrm>
            <a:off x="4103453" y="760288"/>
            <a:ext cx="38985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800" dirty="0" smtClean="0"/>
              <a:t>2048</a:t>
            </a:r>
          </a:p>
        </p:txBody>
      </p:sp>
      <p:cxnSp>
        <p:nvCxnSpPr>
          <p:cNvPr id="90" name="Straight Arrow Connector 33"/>
          <p:cNvCxnSpPr>
            <a:stCxn id="57" idx="3"/>
            <a:endCxn id="43" idx="1"/>
          </p:cNvCxnSpPr>
          <p:nvPr/>
        </p:nvCxnSpPr>
        <p:spPr>
          <a:xfrm flipV="1">
            <a:off x="6243463" y="1887640"/>
            <a:ext cx="1135353" cy="1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Rectangle 38"/>
          <p:cNvSpPr/>
          <p:nvPr/>
        </p:nvSpPr>
        <p:spPr>
          <a:xfrm>
            <a:off x="9812214" y="1673650"/>
            <a:ext cx="955859" cy="42797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800" dirty="0" err="1">
                <a:solidFill>
                  <a:schemeClr val="tx1"/>
                </a:solidFill>
              </a:rPr>
              <a:t>aRealFFT</a:t>
            </a:r>
            <a:endParaRPr lang="de-DE" sz="800" dirty="0" smtClean="0">
              <a:solidFill>
                <a:schemeClr val="tx1"/>
              </a:solidFill>
            </a:endParaRPr>
          </a:p>
          <a:p>
            <a:r>
              <a:rPr lang="de-DE" sz="800" dirty="0" smtClean="0">
                <a:solidFill>
                  <a:schemeClr val="tx1"/>
                </a:solidFill>
                <a:latin typeface="+mj-lt"/>
              </a:rPr>
              <a:t>(Array 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800" dirty="0" smtClean="0">
                <a:solidFill>
                  <a:schemeClr val="tx1"/>
                </a:solidFill>
              </a:rPr>
              <a:t>1025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)</a:t>
            </a:r>
            <a:endParaRPr lang="en-US" sz="8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95" name="Straight Arrow Connector 33"/>
          <p:cNvCxnSpPr>
            <a:stCxn id="43" idx="3"/>
            <a:endCxn id="94" idx="1"/>
          </p:cNvCxnSpPr>
          <p:nvPr/>
        </p:nvCxnSpPr>
        <p:spPr>
          <a:xfrm>
            <a:off x="8698408" y="1887640"/>
            <a:ext cx="1113806" cy="0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feld 98"/>
          <p:cNvSpPr txBox="1"/>
          <p:nvPr/>
        </p:nvSpPr>
        <p:spPr>
          <a:xfrm>
            <a:off x="6721778" y="759971"/>
            <a:ext cx="37702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800" dirty="0" smtClean="0"/>
              <a:t>[2,5]</a:t>
            </a:r>
          </a:p>
        </p:txBody>
      </p:sp>
      <p:sp>
        <p:nvSpPr>
          <p:cNvPr id="100" name="Textfeld 99"/>
          <p:cNvSpPr txBox="1"/>
          <p:nvPr/>
        </p:nvSpPr>
        <p:spPr>
          <a:xfrm>
            <a:off x="6616214" y="1673650"/>
            <a:ext cx="38985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800" dirty="0" smtClean="0"/>
              <a:t>1025</a:t>
            </a:r>
          </a:p>
        </p:txBody>
      </p:sp>
      <p:sp>
        <p:nvSpPr>
          <p:cNvPr id="101" name="Textfeld 100"/>
          <p:cNvSpPr txBox="1"/>
          <p:nvPr/>
        </p:nvSpPr>
        <p:spPr>
          <a:xfrm>
            <a:off x="9060386" y="1681459"/>
            <a:ext cx="38985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800" dirty="0" smtClean="0"/>
              <a:t>1025</a:t>
            </a:r>
          </a:p>
        </p:txBody>
      </p:sp>
      <p:sp>
        <p:nvSpPr>
          <p:cNvPr id="102" name="Rectangle 38"/>
          <p:cNvSpPr/>
          <p:nvPr/>
        </p:nvSpPr>
        <p:spPr>
          <a:xfrm>
            <a:off x="387438" y="2681146"/>
            <a:ext cx="1021583" cy="42797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800" dirty="0" smtClean="0">
                <a:solidFill>
                  <a:schemeClr val="tx1"/>
                </a:solidFill>
              </a:rPr>
              <a:t>aEL3632</a:t>
            </a:r>
          </a:p>
          <a:p>
            <a:r>
              <a:rPr lang="de-DE" sz="8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cOversamples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 = 10)</a:t>
            </a:r>
            <a:endParaRPr lang="en-US" sz="8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03" name="Rectangle 38"/>
          <p:cNvSpPr/>
          <p:nvPr/>
        </p:nvSpPr>
        <p:spPr>
          <a:xfrm>
            <a:off x="9812214" y="2681146"/>
            <a:ext cx="943035" cy="42797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800" dirty="0" err="1" smtClean="0">
                <a:solidFill>
                  <a:schemeClr val="tx1"/>
                </a:solidFill>
              </a:rPr>
              <a:t>aMagnitude</a:t>
            </a:r>
            <a:endParaRPr lang="de-DE" sz="800" dirty="0" smtClean="0">
              <a:solidFill>
                <a:schemeClr val="tx1"/>
              </a:solidFill>
            </a:endParaRPr>
          </a:p>
          <a:p>
            <a:r>
              <a:rPr lang="de-DE" sz="800" dirty="0" smtClean="0">
                <a:solidFill>
                  <a:schemeClr val="tx1"/>
                </a:solidFill>
                <a:latin typeface="+mj-lt"/>
              </a:rPr>
              <a:t>(Array 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= [2,5])</a:t>
            </a:r>
            <a:endParaRPr lang="en-US" sz="8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104" name="Straight Arrow Connector 33"/>
          <p:cNvCxnSpPr>
            <a:stCxn id="102" idx="3"/>
            <a:endCxn id="106" idx="1"/>
          </p:cNvCxnSpPr>
          <p:nvPr/>
        </p:nvCxnSpPr>
        <p:spPr>
          <a:xfrm flipV="1">
            <a:off x="1409021" y="2895135"/>
            <a:ext cx="540138" cy="1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Textfeld 104"/>
          <p:cNvSpPr txBox="1"/>
          <p:nvPr/>
        </p:nvSpPr>
        <p:spPr>
          <a:xfrm>
            <a:off x="1511579" y="2708316"/>
            <a:ext cx="28725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800" dirty="0" smtClean="0"/>
              <a:t>10</a:t>
            </a:r>
          </a:p>
        </p:txBody>
      </p:sp>
      <p:sp>
        <p:nvSpPr>
          <p:cNvPr id="106" name="Rectangle 38"/>
          <p:cNvSpPr/>
          <p:nvPr/>
        </p:nvSpPr>
        <p:spPr>
          <a:xfrm>
            <a:off x="1949159" y="2311813"/>
            <a:ext cx="2045753" cy="1166643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800" dirty="0" err="1" smtClean="0">
                <a:solidFill>
                  <a:schemeClr val="tx1"/>
                </a:solidFill>
              </a:rPr>
              <a:t>FB_CMA_Source</a:t>
            </a:r>
            <a:r>
              <a:rPr lang="de-DE" sz="800" dirty="0">
                <a:solidFill>
                  <a:schemeClr val="tx1"/>
                </a:solidFill>
              </a:rPr>
              <a:t/>
            </a:r>
            <a:br>
              <a:rPr lang="de-DE" sz="800" dirty="0">
                <a:solidFill>
                  <a:schemeClr val="tx1"/>
                </a:solidFill>
              </a:rPr>
            </a:br>
            <a:r>
              <a:rPr lang="de-DE" sz="8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800" dirty="0" err="1">
                <a:solidFill>
                  <a:schemeClr val="tx1"/>
                </a:solidFill>
                <a:latin typeface="+mj-lt"/>
              </a:rPr>
              <a:t>eID_Source_DFT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, </a:t>
            </a:r>
            <a:endParaRPr lang="de-DE" sz="800" dirty="0" smtClean="0">
              <a:solidFill>
                <a:schemeClr val="tx1"/>
              </a:solidFill>
              <a:latin typeface="+mj-lt"/>
            </a:endParaRPr>
          </a:p>
          <a:p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= [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eID_SparseSpectrum_Magnitude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, </a:t>
            </a:r>
          </a:p>
          <a:p>
            <a:r>
              <a:rPr lang="de-DE" sz="800" dirty="0">
                <a:solidFill>
                  <a:schemeClr val="tx1"/>
                </a:solidFill>
                <a:latin typeface="+mj-lt"/>
              </a:rPr>
              <a:t>                    </a:t>
            </a:r>
            <a:r>
              <a:rPr lang="de-DE" sz="800" dirty="0" err="1">
                <a:solidFill>
                  <a:schemeClr val="tx1"/>
                </a:solidFill>
                <a:latin typeface="+mj-lt"/>
              </a:rPr>
              <a:t>eID_MagnitudeSpectrum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,</a:t>
            </a:r>
            <a:endParaRPr lang="de-DE" sz="800" dirty="0" smtClean="0">
              <a:solidFill>
                <a:schemeClr val="tx1"/>
              </a:solidFill>
              <a:latin typeface="+mj-lt"/>
            </a:endParaRPr>
          </a:p>
          <a:p>
            <a:r>
              <a:rPr lang="de-DE" sz="800" dirty="0" smtClean="0">
                <a:solidFill>
                  <a:schemeClr val="tx1"/>
                </a:solidFill>
                <a:latin typeface="+mj-lt"/>
              </a:rPr>
              <a:t>                    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eID_SparseSpectrum_Power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sz="800" dirty="0" smtClean="0">
                <a:solidFill>
                  <a:schemeClr val="tx1"/>
                </a:solidFill>
                <a:latin typeface="+mj-lt"/>
              </a:rPr>
              <a:t>                    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eID_PowerSpectrum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],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/>
            </a:r>
            <a:br>
              <a:rPr lang="de-DE" sz="800" dirty="0" smtClean="0">
                <a:solidFill>
                  <a:schemeClr val="tx1"/>
                </a:solidFill>
                <a:latin typeface="+mj-lt"/>
              </a:rPr>
            </a:b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MultiArray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= [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]</a:t>
            </a:r>
            <a:endParaRPr lang="de-DE" sz="800" dirty="0" smtClean="0">
              <a:solidFill>
                <a:schemeClr val="tx1"/>
              </a:solidFill>
              <a:latin typeface="+mj-lt"/>
            </a:endParaRPr>
          </a:p>
          <a:p>
            <a:r>
              <a:rPr lang="de-DE" sz="800" dirty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 = 1024)</a:t>
            </a:r>
            <a:endParaRPr lang="de-DE" sz="8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07" name="Rectangle 38"/>
          <p:cNvSpPr/>
          <p:nvPr/>
        </p:nvSpPr>
        <p:spPr>
          <a:xfrm>
            <a:off x="7378816" y="2681146"/>
            <a:ext cx="1449436" cy="427979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800" dirty="0" err="1">
                <a:solidFill>
                  <a:schemeClr val="tx1"/>
                </a:solidFill>
              </a:rPr>
              <a:t>FB_CMA_Sink</a:t>
            </a:r>
            <a:r>
              <a:rPr lang="de-DE" sz="800" dirty="0">
                <a:solidFill>
                  <a:schemeClr val="tx1"/>
                </a:solidFill>
              </a:rPr>
              <a:t/>
            </a:r>
            <a:br>
              <a:rPr lang="de-DE" sz="800" dirty="0">
                <a:solidFill>
                  <a:schemeClr val="tx1"/>
                </a:solidFill>
              </a:rPr>
            </a:br>
            <a:r>
              <a:rPr lang="de-DE" sz="8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eID_Sink_Magnitude</a:t>
            </a:r>
            <a:endParaRPr lang="de-DE" sz="8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08" name="Textfeld 107"/>
          <p:cNvSpPr txBox="1"/>
          <p:nvPr/>
        </p:nvSpPr>
        <p:spPr>
          <a:xfrm>
            <a:off x="9131720" y="2694027"/>
            <a:ext cx="37702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800" dirty="0" smtClean="0"/>
              <a:t>[2,5]</a:t>
            </a:r>
          </a:p>
        </p:txBody>
      </p:sp>
      <p:cxnSp>
        <p:nvCxnSpPr>
          <p:cNvPr id="109" name="Straight Arrow Connector 33"/>
          <p:cNvCxnSpPr>
            <a:stCxn id="106" idx="3"/>
            <a:endCxn id="112" idx="1"/>
          </p:cNvCxnSpPr>
          <p:nvPr/>
        </p:nvCxnSpPr>
        <p:spPr>
          <a:xfrm flipV="1">
            <a:off x="3994912" y="2895132"/>
            <a:ext cx="795909" cy="3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33"/>
          <p:cNvCxnSpPr>
            <a:stCxn id="112" idx="3"/>
            <a:endCxn id="107" idx="1"/>
          </p:cNvCxnSpPr>
          <p:nvPr/>
        </p:nvCxnSpPr>
        <p:spPr>
          <a:xfrm>
            <a:off x="6740394" y="2895132"/>
            <a:ext cx="638422" cy="4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Arrow Connector 33"/>
          <p:cNvCxnSpPr>
            <a:stCxn id="107" idx="3"/>
            <a:endCxn id="103" idx="1"/>
          </p:cNvCxnSpPr>
          <p:nvPr/>
        </p:nvCxnSpPr>
        <p:spPr>
          <a:xfrm>
            <a:off x="8828252" y="2895136"/>
            <a:ext cx="983962" cy="0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Rectangle 38"/>
          <p:cNvSpPr/>
          <p:nvPr/>
        </p:nvSpPr>
        <p:spPr>
          <a:xfrm>
            <a:off x="4790821" y="2496476"/>
            <a:ext cx="1949573" cy="797311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800" dirty="0" err="1" smtClean="0">
                <a:solidFill>
                  <a:schemeClr val="tx1"/>
                </a:solidFill>
              </a:rPr>
              <a:t>FB_CMA_SparseSpectrum</a:t>
            </a:r>
            <a:endParaRPr lang="de-DE" sz="800" dirty="0">
              <a:solidFill>
                <a:schemeClr val="tx1"/>
              </a:solidFill>
            </a:endParaRPr>
          </a:p>
          <a:p>
            <a:r>
              <a:rPr lang="de-DE" sz="800" dirty="0" err="1">
                <a:solidFill>
                  <a:schemeClr val="tx1"/>
                </a:solidFill>
                <a:latin typeface="+mj-lt"/>
              </a:rPr>
              <a:t>OwnID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eID_SparseSpectrum_Magnitude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sz="8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800" dirty="0" err="1">
                <a:solidFill>
                  <a:schemeClr val="tx1"/>
                </a:solidFill>
                <a:latin typeface="+mj-lt"/>
              </a:rPr>
              <a:t>eID_Sink_Magnitude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]</a:t>
            </a:r>
            <a:br>
              <a:rPr lang="de-DE" sz="800" dirty="0">
                <a:solidFill>
                  <a:schemeClr val="tx1"/>
                </a:solidFill>
                <a:latin typeface="+mj-lt"/>
              </a:rPr>
            </a:b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nWindowLength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cWindowLength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sz="8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cWindowLength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 = 2048)</a:t>
            </a:r>
            <a:endParaRPr lang="de-DE" sz="8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3" name="Rectangle 38"/>
          <p:cNvSpPr/>
          <p:nvPr/>
        </p:nvSpPr>
        <p:spPr>
          <a:xfrm>
            <a:off x="7378816" y="3627079"/>
            <a:ext cx="1846980" cy="427979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800" dirty="0" err="1">
                <a:solidFill>
                  <a:schemeClr val="tx1"/>
                </a:solidFill>
              </a:rPr>
              <a:t>FB_CMA_Sink</a:t>
            </a:r>
            <a:r>
              <a:rPr lang="de-DE" sz="800" dirty="0">
                <a:solidFill>
                  <a:schemeClr val="tx1"/>
                </a:solidFill>
              </a:rPr>
              <a:t/>
            </a:r>
            <a:br>
              <a:rPr lang="de-DE" sz="800" dirty="0">
                <a:solidFill>
                  <a:schemeClr val="tx1"/>
                </a:solidFill>
              </a:rPr>
            </a:br>
            <a:r>
              <a:rPr lang="de-DE" sz="8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800" dirty="0" err="1">
                <a:solidFill>
                  <a:schemeClr val="tx1"/>
                </a:solidFill>
                <a:latin typeface="+mj-lt"/>
              </a:rPr>
              <a:t>eID_Sink_MagnitudeSpectrum</a:t>
            </a:r>
            <a:endParaRPr lang="de-DE" sz="8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4" name="Rectangle 38"/>
          <p:cNvSpPr/>
          <p:nvPr/>
        </p:nvSpPr>
        <p:spPr>
          <a:xfrm>
            <a:off x="4790821" y="3442414"/>
            <a:ext cx="1920719" cy="797311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800" dirty="0" err="1" smtClean="0">
                <a:solidFill>
                  <a:schemeClr val="tx1"/>
                </a:solidFill>
              </a:rPr>
              <a:t>FB_CMA_MagnitudeSpectrum</a:t>
            </a:r>
            <a:endParaRPr lang="de-DE" sz="800" dirty="0">
              <a:solidFill>
                <a:schemeClr val="tx1"/>
              </a:solidFill>
            </a:endParaRPr>
          </a:p>
          <a:p>
            <a:r>
              <a:rPr lang="de-DE" sz="800" dirty="0" err="1">
                <a:solidFill>
                  <a:schemeClr val="tx1"/>
                </a:solidFill>
                <a:latin typeface="+mj-lt"/>
              </a:rPr>
              <a:t>OwnID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800" dirty="0" err="1">
                <a:solidFill>
                  <a:schemeClr val="tx1"/>
                </a:solidFill>
                <a:latin typeface="+mj-lt"/>
              </a:rPr>
              <a:t>eID_MagnitudeSpectrum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,</a:t>
            </a:r>
            <a:endParaRPr lang="de-DE" sz="800" dirty="0" smtClean="0">
              <a:solidFill>
                <a:schemeClr val="tx1"/>
              </a:solidFill>
              <a:latin typeface="+mj-lt"/>
            </a:endParaRPr>
          </a:p>
          <a:p>
            <a:r>
              <a:rPr lang="de-DE" sz="8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800" dirty="0" err="1">
                <a:solidFill>
                  <a:schemeClr val="tx1"/>
                </a:solidFill>
                <a:latin typeface="+mj-lt"/>
              </a:rPr>
              <a:t>eID_Sink_MagnitudeSpectrum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]</a:t>
            </a:r>
            <a:br>
              <a:rPr lang="de-DE" sz="800" dirty="0">
                <a:solidFill>
                  <a:schemeClr val="tx1"/>
                </a:solidFill>
                <a:latin typeface="+mj-lt"/>
              </a:rPr>
            </a:b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nFFTLength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cWindowLength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sz="8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 = 2048)</a:t>
            </a:r>
            <a:endParaRPr lang="de-DE" sz="8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115" name="Gewinkelter Verbinder 114"/>
          <p:cNvCxnSpPr>
            <a:stCxn id="106" idx="3"/>
            <a:endCxn id="114" idx="1"/>
          </p:cNvCxnSpPr>
          <p:nvPr/>
        </p:nvCxnSpPr>
        <p:spPr>
          <a:xfrm>
            <a:off x="3994912" y="2895135"/>
            <a:ext cx="795909" cy="945935"/>
          </a:xfrm>
          <a:prstGeom prst="bentConnector3">
            <a:avLst>
              <a:gd name="adj1" fmla="val 50000"/>
            </a:avLst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Textfeld 115"/>
          <p:cNvSpPr txBox="1"/>
          <p:nvPr/>
        </p:nvSpPr>
        <p:spPr>
          <a:xfrm>
            <a:off x="4268101" y="2708316"/>
            <a:ext cx="3898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800" dirty="0" smtClean="0"/>
              <a:t>1024</a:t>
            </a:r>
          </a:p>
        </p:txBody>
      </p:sp>
      <p:cxnSp>
        <p:nvCxnSpPr>
          <p:cNvPr id="117" name="Straight Arrow Connector 33"/>
          <p:cNvCxnSpPr>
            <a:stCxn id="114" idx="3"/>
            <a:endCxn id="113" idx="1"/>
          </p:cNvCxnSpPr>
          <p:nvPr/>
        </p:nvCxnSpPr>
        <p:spPr>
          <a:xfrm flipV="1">
            <a:off x="6711540" y="3841069"/>
            <a:ext cx="667276" cy="1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Rectangle 38"/>
          <p:cNvSpPr/>
          <p:nvPr/>
        </p:nvSpPr>
        <p:spPr>
          <a:xfrm>
            <a:off x="9812214" y="3627079"/>
            <a:ext cx="1092115" cy="42797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800" dirty="0" err="1">
                <a:solidFill>
                  <a:schemeClr val="tx1"/>
                </a:solidFill>
              </a:rPr>
              <a:t>aMagnitudeSpectrum</a:t>
            </a:r>
            <a:endParaRPr lang="de-DE" sz="800" dirty="0" smtClean="0">
              <a:solidFill>
                <a:schemeClr val="tx1"/>
              </a:solidFill>
            </a:endParaRPr>
          </a:p>
          <a:p>
            <a:r>
              <a:rPr lang="de-DE" sz="800" dirty="0" smtClean="0">
                <a:solidFill>
                  <a:schemeClr val="tx1"/>
                </a:solidFill>
                <a:latin typeface="+mj-lt"/>
              </a:rPr>
              <a:t>(Array 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800" dirty="0" smtClean="0">
                <a:solidFill>
                  <a:schemeClr val="tx1"/>
                </a:solidFill>
              </a:rPr>
              <a:t>1025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)</a:t>
            </a:r>
            <a:endParaRPr lang="en-US" sz="8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119" name="Straight Arrow Connector 33"/>
          <p:cNvCxnSpPr>
            <a:stCxn id="113" idx="3"/>
            <a:endCxn id="118" idx="1"/>
          </p:cNvCxnSpPr>
          <p:nvPr/>
        </p:nvCxnSpPr>
        <p:spPr>
          <a:xfrm>
            <a:off x="9225796" y="3841069"/>
            <a:ext cx="586418" cy="0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Textfeld 119"/>
          <p:cNvSpPr txBox="1"/>
          <p:nvPr/>
        </p:nvSpPr>
        <p:spPr>
          <a:xfrm>
            <a:off x="6871092" y="2686562"/>
            <a:ext cx="37702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800" dirty="0" smtClean="0"/>
              <a:t>[2,5]</a:t>
            </a:r>
          </a:p>
        </p:txBody>
      </p:sp>
      <p:sp>
        <p:nvSpPr>
          <p:cNvPr id="121" name="Textfeld 120"/>
          <p:cNvSpPr txBox="1"/>
          <p:nvPr/>
        </p:nvSpPr>
        <p:spPr>
          <a:xfrm>
            <a:off x="6835930" y="3627079"/>
            <a:ext cx="38985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800" dirty="0" smtClean="0"/>
              <a:t>1025</a:t>
            </a:r>
          </a:p>
        </p:txBody>
      </p:sp>
      <p:sp>
        <p:nvSpPr>
          <p:cNvPr id="122" name="Textfeld 121"/>
          <p:cNvSpPr txBox="1"/>
          <p:nvPr/>
        </p:nvSpPr>
        <p:spPr>
          <a:xfrm>
            <a:off x="9279636" y="3662722"/>
            <a:ext cx="38985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800" dirty="0" smtClean="0"/>
              <a:t>1025</a:t>
            </a:r>
          </a:p>
        </p:txBody>
      </p:sp>
      <p:sp>
        <p:nvSpPr>
          <p:cNvPr id="123" name="Rectangle 38"/>
          <p:cNvSpPr/>
          <p:nvPr/>
        </p:nvSpPr>
        <p:spPr>
          <a:xfrm>
            <a:off x="9809264" y="4573022"/>
            <a:ext cx="943035" cy="42797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800" dirty="0" err="1" smtClean="0">
                <a:solidFill>
                  <a:schemeClr val="tx1"/>
                </a:solidFill>
              </a:rPr>
              <a:t>aPower</a:t>
            </a:r>
            <a:endParaRPr lang="de-DE" sz="800" dirty="0" smtClean="0">
              <a:solidFill>
                <a:schemeClr val="tx1"/>
              </a:solidFill>
            </a:endParaRPr>
          </a:p>
          <a:p>
            <a:r>
              <a:rPr lang="de-DE" sz="800" dirty="0" smtClean="0">
                <a:solidFill>
                  <a:schemeClr val="tx1"/>
                </a:solidFill>
                <a:latin typeface="+mj-lt"/>
              </a:rPr>
              <a:t>(Array 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= [2,5])</a:t>
            </a:r>
            <a:endParaRPr lang="en-US" sz="8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24" name="Rectangle 38"/>
          <p:cNvSpPr/>
          <p:nvPr/>
        </p:nvSpPr>
        <p:spPr>
          <a:xfrm>
            <a:off x="7375866" y="4573022"/>
            <a:ext cx="1265090" cy="427979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800" dirty="0" err="1">
                <a:solidFill>
                  <a:schemeClr val="tx1"/>
                </a:solidFill>
              </a:rPr>
              <a:t>FB_CMA_Sink</a:t>
            </a:r>
            <a:r>
              <a:rPr lang="de-DE" sz="800" dirty="0">
                <a:solidFill>
                  <a:schemeClr val="tx1"/>
                </a:solidFill>
              </a:rPr>
              <a:t/>
            </a:r>
            <a:br>
              <a:rPr lang="de-DE" sz="800" dirty="0">
                <a:solidFill>
                  <a:schemeClr val="tx1"/>
                </a:solidFill>
              </a:rPr>
            </a:br>
            <a:r>
              <a:rPr lang="de-DE" sz="8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800" dirty="0" err="1">
                <a:solidFill>
                  <a:schemeClr val="tx1"/>
                </a:solidFill>
                <a:latin typeface="+mj-lt"/>
              </a:rPr>
              <a:t>eID_Sink_Power</a:t>
            </a:r>
            <a:endParaRPr lang="de-DE" sz="8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25" name="Textfeld 124"/>
          <p:cNvSpPr txBox="1"/>
          <p:nvPr/>
        </p:nvSpPr>
        <p:spPr>
          <a:xfrm>
            <a:off x="9128770" y="4585903"/>
            <a:ext cx="37702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800" dirty="0" smtClean="0"/>
              <a:t>[2,5]</a:t>
            </a:r>
          </a:p>
        </p:txBody>
      </p:sp>
      <p:cxnSp>
        <p:nvCxnSpPr>
          <p:cNvPr id="126" name="Straight Arrow Connector 33"/>
          <p:cNvCxnSpPr>
            <a:stCxn id="128" idx="3"/>
            <a:endCxn id="124" idx="1"/>
          </p:cNvCxnSpPr>
          <p:nvPr/>
        </p:nvCxnSpPr>
        <p:spPr>
          <a:xfrm>
            <a:off x="6553098" y="4787008"/>
            <a:ext cx="822768" cy="4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Arrow Connector 33"/>
          <p:cNvCxnSpPr>
            <a:stCxn id="124" idx="3"/>
            <a:endCxn id="123" idx="1"/>
          </p:cNvCxnSpPr>
          <p:nvPr/>
        </p:nvCxnSpPr>
        <p:spPr>
          <a:xfrm>
            <a:off x="8640956" y="4787012"/>
            <a:ext cx="1168308" cy="0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Rectangle 38"/>
          <p:cNvSpPr/>
          <p:nvPr/>
        </p:nvSpPr>
        <p:spPr>
          <a:xfrm>
            <a:off x="4787871" y="4388352"/>
            <a:ext cx="1765227" cy="797311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800" dirty="0" err="1" smtClean="0">
                <a:solidFill>
                  <a:schemeClr val="tx1"/>
                </a:solidFill>
              </a:rPr>
              <a:t>FB_CMA_SparseSpectrum</a:t>
            </a:r>
            <a:endParaRPr lang="de-DE" sz="800" dirty="0">
              <a:solidFill>
                <a:schemeClr val="tx1"/>
              </a:solidFill>
            </a:endParaRPr>
          </a:p>
          <a:p>
            <a:r>
              <a:rPr lang="de-DE" sz="800" dirty="0" err="1">
                <a:solidFill>
                  <a:schemeClr val="tx1"/>
                </a:solidFill>
                <a:latin typeface="+mj-lt"/>
              </a:rPr>
              <a:t>OwnID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800" dirty="0" err="1">
                <a:solidFill>
                  <a:schemeClr val="tx1"/>
                </a:solidFill>
                <a:latin typeface="+mj-lt"/>
              </a:rPr>
              <a:t>eID_SparseSpectrum_Power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,</a:t>
            </a:r>
            <a:endParaRPr lang="de-DE" sz="800" dirty="0" smtClean="0">
              <a:solidFill>
                <a:schemeClr val="tx1"/>
              </a:solidFill>
              <a:latin typeface="+mj-lt"/>
            </a:endParaRPr>
          </a:p>
          <a:p>
            <a:r>
              <a:rPr lang="de-DE" sz="8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800" dirty="0" err="1">
                <a:solidFill>
                  <a:schemeClr val="tx1"/>
                </a:solidFill>
                <a:latin typeface="+mj-lt"/>
              </a:rPr>
              <a:t>eID_Sink_Power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]</a:t>
            </a:r>
            <a:br>
              <a:rPr lang="de-DE" sz="800" dirty="0">
                <a:solidFill>
                  <a:schemeClr val="tx1"/>
                </a:solidFill>
                <a:latin typeface="+mj-lt"/>
              </a:rPr>
            </a:b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nWindowLength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cWindowLength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sz="8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cWindowLength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 = 2048)</a:t>
            </a:r>
            <a:endParaRPr lang="de-DE" sz="8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29" name="Rectangle 38"/>
          <p:cNvSpPr/>
          <p:nvPr/>
        </p:nvSpPr>
        <p:spPr>
          <a:xfrm>
            <a:off x="7375866" y="5518955"/>
            <a:ext cx="1662635" cy="427979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800" dirty="0" err="1">
                <a:solidFill>
                  <a:schemeClr val="tx1"/>
                </a:solidFill>
              </a:rPr>
              <a:t>FB_CMA_Sink</a:t>
            </a:r>
            <a:r>
              <a:rPr lang="de-DE" sz="800" dirty="0">
                <a:solidFill>
                  <a:schemeClr val="tx1"/>
                </a:solidFill>
              </a:rPr>
              <a:t/>
            </a:r>
            <a:br>
              <a:rPr lang="de-DE" sz="800" dirty="0">
                <a:solidFill>
                  <a:schemeClr val="tx1"/>
                </a:solidFill>
              </a:rPr>
            </a:br>
            <a:r>
              <a:rPr lang="de-DE" sz="8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eID_Sink_PowerSpectrum</a:t>
            </a:r>
            <a:endParaRPr lang="de-DE" sz="8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0" name="Rectangle 38"/>
          <p:cNvSpPr/>
          <p:nvPr/>
        </p:nvSpPr>
        <p:spPr>
          <a:xfrm>
            <a:off x="4787871" y="5334290"/>
            <a:ext cx="1736373" cy="797311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800" dirty="0" err="1" smtClean="0">
                <a:solidFill>
                  <a:schemeClr val="tx1"/>
                </a:solidFill>
              </a:rPr>
              <a:t>FB_CMA_PowerSpectrum</a:t>
            </a:r>
            <a:endParaRPr lang="de-DE" sz="800" dirty="0">
              <a:solidFill>
                <a:schemeClr val="tx1"/>
              </a:solidFill>
            </a:endParaRPr>
          </a:p>
          <a:p>
            <a:r>
              <a:rPr lang="de-DE" sz="800" dirty="0" err="1">
                <a:solidFill>
                  <a:schemeClr val="tx1"/>
                </a:solidFill>
                <a:latin typeface="+mj-lt"/>
              </a:rPr>
              <a:t>OwnID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800" smtClean="0">
                <a:solidFill>
                  <a:schemeClr val="tx1"/>
                </a:solidFill>
                <a:latin typeface="+mj-lt"/>
              </a:rPr>
              <a:t>eID_PowerSpectrum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,</a:t>
            </a:r>
            <a:endParaRPr lang="de-DE" sz="800" dirty="0" smtClean="0">
              <a:solidFill>
                <a:schemeClr val="tx1"/>
              </a:solidFill>
              <a:latin typeface="+mj-lt"/>
            </a:endParaRPr>
          </a:p>
          <a:p>
            <a:r>
              <a:rPr lang="de-DE" sz="8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eID_Sink_PowerSpectrum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]</a:t>
            </a:r>
            <a:br>
              <a:rPr lang="de-DE" sz="800" dirty="0">
                <a:solidFill>
                  <a:schemeClr val="tx1"/>
                </a:solidFill>
                <a:latin typeface="+mj-lt"/>
              </a:rPr>
            </a:b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nFFTLength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8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cWindowLength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sz="8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 = 2048)</a:t>
            </a:r>
            <a:endParaRPr lang="de-DE" sz="8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131" name="Straight Arrow Connector 33"/>
          <p:cNvCxnSpPr>
            <a:stCxn id="130" idx="3"/>
            <a:endCxn id="129" idx="1"/>
          </p:cNvCxnSpPr>
          <p:nvPr/>
        </p:nvCxnSpPr>
        <p:spPr>
          <a:xfrm flipV="1">
            <a:off x="6524244" y="5732945"/>
            <a:ext cx="851622" cy="1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Rectangle 38"/>
          <p:cNvSpPr/>
          <p:nvPr/>
        </p:nvSpPr>
        <p:spPr>
          <a:xfrm>
            <a:off x="9809264" y="5518955"/>
            <a:ext cx="955859" cy="42797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800" dirty="0" err="1" smtClean="0">
                <a:solidFill>
                  <a:schemeClr val="tx1"/>
                </a:solidFill>
              </a:rPr>
              <a:t>aPowerSpectrum</a:t>
            </a:r>
            <a:endParaRPr lang="de-DE" sz="800" dirty="0" smtClean="0">
              <a:solidFill>
                <a:schemeClr val="tx1"/>
              </a:solidFill>
            </a:endParaRPr>
          </a:p>
          <a:p>
            <a:r>
              <a:rPr lang="de-DE" sz="800" dirty="0" smtClean="0">
                <a:solidFill>
                  <a:schemeClr val="tx1"/>
                </a:solidFill>
                <a:latin typeface="+mj-lt"/>
              </a:rPr>
              <a:t>(Array </a:t>
            </a:r>
            <a:r>
              <a:rPr lang="de-DE" sz="8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800" dirty="0" smtClean="0">
                <a:solidFill>
                  <a:schemeClr val="tx1"/>
                </a:solidFill>
              </a:rPr>
              <a:t>1025</a:t>
            </a:r>
            <a:r>
              <a:rPr lang="de-DE" sz="800" dirty="0" smtClean="0">
                <a:solidFill>
                  <a:schemeClr val="tx1"/>
                </a:solidFill>
                <a:latin typeface="+mj-lt"/>
              </a:rPr>
              <a:t>)</a:t>
            </a:r>
            <a:endParaRPr lang="en-US" sz="8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133" name="Straight Arrow Connector 33"/>
          <p:cNvCxnSpPr>
            <a:stCxn id="129" idx="3"/>
            <a:endCxn id="132" idx="1"/>
          </p:cNvCxnSpPr>
          <p:nvPr/>
        </p:nvCxnSpPr>
        <p:spPr>
          <a:xfrm>
            <a:off x="9038501" y="5732945"/>
            <a:ext cx="770763" cy="0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Textfeld 133"/>
          <p:cNvSpPr txBox="1"/>
          <p:nvPr/>
        </p:nvSpPr>
        <p:spPr>
          <a:xfrm>
            <a:off x="6868142" y="4578438"/>
            <a:ext cx="37702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800" dirty="0" smtClean="0"/>
              <a:t>[2,5]</a:t>
            </a:r>
          </a:p>
        </p:txBody>
      </p:sp>
      <p:sp>
        <p:nvSpPr>
          <p:cNvPr id="135" name="Textfeld 134"/>
          <p:cNvSpPr txBox="1"/>
          <p:nvPr/>
        </p:nvSpPr>
        <p:spPr>
          <a:xfrm>
            <a:off x="6832980" y="5518955"/>
            <a:ext cx="38985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800" dirty="0" smtClean="0"/>
              <a:t>1025</a:t>
            </a:r>
          </a:p>
        </p:txBody>
      </p:sp>
      <p:sp>
        <p:nvSpPr>
          <p:cNvPr id="136" name="Textfeld 135"/>
          <p:cNvSpPr txBox="1"/>
          <p:nvPr/>
        </p:nvSpPr>
        <p:spPr>
          <a:xfrm>
            <a:off x="9276686" y="5554598"/>
            <a:ext cx="38985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800" dirty="0" smtClean="0"/>
              <a:t>1025</a:t>
            </a:r>
          </a:p>
        </p:txBody>
      </p:sp>
      <p:cxnSp>
        <p:nvCxnSpPr>
          <p:cNvPr id="137" name="Gewinkelter Verbinder 136"/>
          <p:cNvCxnSpPr>
            <a:stCxn id="106" idx="3"/>
            <a:endCxn id="130" idx="1"/>
          </p:cNvCxnSpPr>
          <p:nvPr/>
        </p:nvCxnSpPr>
        <p:spPr>
          <a:xfrm>
            <a:off x="3994912" y="2895135"/>
            <a:ext cx="792959" cy="2837811"/>
          </a:xfrm>
          <a:prstGeom prst="bentConnector3">
            <a:avLst>
              <a:gd name="adj1" fmla="val 50000"/>
            </a:avLst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Gewinkelter Verbinder 137"/>
          <p:cNvCxnSpPr>
            <a:stCxn id="106" idx="3"/>
            <a:endCxn id="128" idx="1"/>
          </p:cNvCxnSpPr>
          <p:nvPr/>
        </p:nvCxnSpPr>
        <p:spPr>
          <a:xfrm>
            <a:off x="3994912" y="2895135"/>
            <a:ext cx="792959" cy="1891873"/>
          </a:xfrm>
          <a:prstGeom prst="bentConnector3">
            <a:avLst>
              <a:gd name="adj1" fmla="val 50000"/>
            </a:avLst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476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2">
                <a:lumMod val="100000"/>
              </a:schemeClr>
            </a:gs>
          </a:gsLst>
          <a:lin ang="5400000" scaled="1"/>
        </a:gradFill>
        <a:ln>
          <a:solidFill>
            <a:srgbClr val="666666"/>
          </a:solidFill>
        </a:ln>
      </a:spPr>
      <a:bodyPr rtlCol="0" anchor="ctr"/>
      <a:lstStyle>
        <a:defPPr algn="ctr">
          <a:defRPr sz="10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298</Words>
  <Application>Microsoft Office PowerPoint</Application>
  <PresentationFormat>Breitbild</PresentationFormat>
  <Paragraphs>75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>Beckhoff Automation GmbH &amp; Co. KG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Daniel Rose</dc:creator>
  <cp:lastModifiedBy>Daniel Rose</cp:lastModifiedBy>
  <cp:revision>117</cp:revision>
  <dcterms:created xsi:type="dcterms:W3CDTF">2018-07-16T09:37:10Z</dcterms:created>
  <dcterms:modified xsi:type="dcterms:W3CDTF">2020-10-03T19:37:34Z</dcterms:modified>
</cp:coreProperties>
</file>