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1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6666"/>
    <a:srgbClr val="948A54"/>
    <a:srgbClr val="C4BD97"/>
    <a:srgbClr val="DDD9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93" autoAdjust="0"/>
    <p:restoredTop sz="94660"/>
  </p:normalViewPr>
  <p:slideViewPr>
    <p:cSldViewPr snapToGrid="0" showGuides="1">
      <p:cViewPr>
        <p:scale>
          <a:sx n="125" d="100"/>
          <a:sy n="125" d="100"/>
        </p:scale>
        <p:origin x="384" y="882"/>
      </p:cViewPr>
      <p:guideLst>
        <p:guide orient="horz" pos="2160"/>
        <p:guide pos="381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14.01.2020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210786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14.01.2020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224594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14.01.2020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351510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14.01.2020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27713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14.01.2020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019961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14.01.2020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055880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14.01.2020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052431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14.01.2020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104397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14.01.2020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182874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14.01.2020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32691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14.01.2020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387765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15CD7B-14D1-4295-A45D-BCD739CD37C0}" type="datetimeFigureOut">
              <a:rPr lang="de-DE" smtClean="0"/>
              <a:t>14.01.2020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151057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38"/>
          <p:cNvSpPr/>
          <p:nvPr/>
        </p:nvSpPr>
        <p:spPr>
          <a:xfrm>
            <a:off x="5446199" y="275359"/>
            <a:ext cx="1237988" cy="489534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bg2">
                  <a:lumMod val="100000"/>
                </a:scheme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90000" rIns="90000" bIns="90000" rtlCol="0" anchor="ctr" anchorCtr="0">
            <a:spAutoFit/>
          </a:bodyPr>
          <a:lstStyle/>
          <a:p>
            <a:r>
              <a:rPr lang="de-DE" sz="1000" dirty="0" smtClean="0">
                <a:solidFill>
                  <a:schemeClr val="tx1"/>
                </a:solidFill>
              </a:rPr>
              <a:t>aEL3632</a:t>
            </a:r>
          </a:p>
          <a:p>
            <a:r>
              <a:rPr lang="de-DE" sz="1000" dirty="0" smtClean="0">
                <a:solidFill>
                  <a:schemeClr val="tx1"/>
                </a:solidFill>
                <a:latin typeface="+mj-lt"/>
              </a:rPr>
              <a:t>(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cOversamples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= 10)</a:t>
            </a:r>
            <a:endParaRPr lang="en-US" sz="10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3" name="Rectangle 38"/>
          <p:cNvSpPr/>
          <p:nvPr/>
        </p:nvSpPr>
        <p:spPr>
          <a:xfrm>
            <a:off x="1510561" y="5706482"/>
            <a:ext cx="1167456" cy="489534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bg2">
                  <a:lumMod val="100000"/>
                </a:scheme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90000" rIns="90000" bIns="90000" rtlCol="0" anchor="ctr" anchorCtr="0">
            <a:spAutoFit/>
          </a:bodyPr>
          <a:lstStyle/>
          <a:p>
            <a:r>
              <a:rPr lang="de-DE" sz="1000" dirty="0" smtClean="0">
                <a:solidFill>
                  <a:schemeClr val="tx1"/>
                </a:solidFill>
              </a:rPr>
              <a:t>aSpectrumResult1</a:t>
            </a:r>
            <a:endParaRPr lang="de-DE" sz="1000" dirty="0" smtClean="0">
              <a:solidFill>
                <a:schemeClr val="tx1"/>
              </a:solidFill>
            </a:endParaRPr>
          </a:p>
          <a:p>
            <a:r>
              <a:rPr lang="de-DE" sz="1000" dirty="0" smtClean="0">
                <a:solidFill>
                  <a:schemeClr val="tx1"/>
                </a:solidFill>
                <a:latin typeface="+mj-lt"/>
              </a:rPr>
              <a:t>(Array 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Dim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= 2049)</a:t>
            </a:r>
            <a:endParaRPr lang="en-US" sz="10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25" name="Rectangle 38"/>
          <p:cNvSpPr/>
          <p:nvPr/>
        </p:nvSpPr>
        <p:spPr>
          <a:xfrm>
            <a:off x="1620325" y="275359"/>
            <a:ext cx="767230" cy="281824"/>
          </a:xfrm>
          <a:prstGeom prst="rect">
            <a:avLst/>
          </a:prstGeom>
          <a:gradFill>
            <a:gsLst>
              <a:gs pos="100000">
                <a:srgbClr val="C4BD97">
                  <a:lumMod val="50000"/>
                  <a:lumOff val="50000"/>
                </a:srgbClr>
              </a:gs>
              <a:gs pos="0">
                <a:srgbClr val="DDD9C3">
                  <a:lumMod val="50000"/>
                  <a:lumOff val="50000"/>
                </a:srgb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000" dirty="0" smtClean="0">
                <a:solidFill>
                  <a:schemeClr val="tx1"/>
                </a:solidFill>
              </a:rPr>
              <a:t>PLC </a:t>
            </a:r>
            <a:r>
              <a:rPr lang="de-DE" sz="1000" dirty="0">
                <a:solidFill>
                  <a:schemeClr val="tx1"/>
                </a:solidFill>
              </a:rPr>
              <a:t>Task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26" name="Rectangle 39"/>
          <p:cNvSpPr/>
          <p:nvPr/>
        </p:nvSpPr>
        <p:spPr>
          <a:xfrm>
            <a:off x="2562758" y="275359"/>
            <a:ext cx="767230" cy="281824"/>
          </a:xfrm>
          <a:prstGeom prst="rect">
            <a:avLst/>
          </a:prstGeom>
          <a:gradFill>
            <a:gsLst>
              <a:gs pos="0">
                <a:srgbClr val="C4BD97">
                  <a:lumMod val="75000"/>
                  <a:lumOff val="25000"/>
                </a:srgbClr>
              </a:gs>
              <a:gs pos="100000">
                <a:srgbClr val="948A54">
                  <a:lumMod val="65000"/>
                  <a:lumOff val="35000"/>
                </a:srgb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000" dirty="0">
                <a:solidFill>
                  <a:schemeClr val="tx1"/>
                </a:solidFill>
              </a:rPr>
              <a:t>CM Task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27" name="Rectangle 38"/>
          <p:cNvSpPr/>
          <p:nvPr/>
        </p:nvSpPr>
        <p:spPr>
          <a:xfrm>
            <a:off x="677892" y="275359"/>
            <a:ext cx="767230" cy="281824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bg2">
                  <a:lumMod val="100000"/>
                </a:scheme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000" dirty="0" smtClean="0">
                <a:solidFill>
                  <a:schemeClr val="tx1"/>
                </a:solidFill>
              </a:rPr>
              <a:t>I/O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32" name="Textfeld 31"/>
          <p:cNvSpPr txBox="1"/>
          <p:nvPr/>
        </p:nvSpPr>
        <p:spPr>
          <a:xfrm>
            <a:off x="6059488" y="751878"/>
            <a:ext cx="99418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00" dirty="0" smtClean="0"/>
              <a:t>10</a:t>
            </a:r>
          </a:p>
          <a:p>
            <a:r>
              <a:rPr lang="de-DE" sz="1000" dirty="0" smtClean="0"/>
              <a:t>[</a:t>
            </a:r>
            <a:r>
              <a:rPr lang="de-DE" sz="1000" dirty="0" err="1" smtClean="0"/>
              <a:t>cOversamples</a:t>
            </a:r>
            <a:r>
              <a:rPr lang="de-DE" sz="1000" dirty="0" smtClean="0"/>
              <a:t>]</a:t>
            </a:r>
            <a:endParaRPr lang="de-DE" sz="1000" dirty="0"/>
          </a:p>
        </p:txBody>
      </p:sp>
      <p:sp>
        <p:nvSpPr>
          <p:cNvPr id="19" name="Rectangle 38"/>
          <p:cNvSpPr/>
          <p:nvPr/>
        </p:nvSpPr>
        <p:spPr>
          <a:xfrm>
            <a:off x="5082638" y="1489046"/>
            <a:ext cx="1973617" cy="951199"/>
          </a:xfrm>
          <a:prstGeom prst="rect">
            <a:avLst/>
          </a:prstGeom>
          <a:gradFill>
            <a:gsLst>
              <a:gs pos="100000">
                <a:srgbClr val="C4BD97">
                  <a:lumMod val="50000"/>
                  <a:lumOff val="50000"/>
                </a:srgbClr>
              </a:gs>
              <a:gs pos="0">
                <a:srgbClr val="DDD9C3">
                  <a:lumMod val="50000"/>
                  <a:lumOff val="50000"/>
                </a:srgb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90000" bIns="90000" rtlCol="0" anchor="ctr">
            <a:spAutoFit/>
          </a:bodyPr>
          <a:lstStyle/>
          <a:p>
            <a:r>
              <a:rPr lang="de-DE" sz="1000" dirty="0" err="1" smtClean="0">
                <a:solidFill>
                  <a:schemeClr val="tx1"/>
                </a:solidFill>
              </a:rPr>
              <a:t>FB_CMA_Source</a:t>
            </a:r>
            <a:r>
              <a:rPr lang="de-DE" sz="1000" dirty="0">
                <a:solidFill>
                  <a:schemeClr val="tx1"/>
                </a:solidFill>
              </a:rPr>
              <a:t/>
            </a:r>
            <a:br>
              <a:rPr lang="de-DE" sz="1000" dirty="0">
                <a:solidFill>
                  <a:schemeClr val="tx1"/>
                </a:solidFill>
              </a:rPr>
            </a:br>
            <a:r>
              <a:rPr lang="de-DE" sz="1000" dirty="0" err="1">
                <a:solidFill>
                  <a:schemeClr val="tx1"/>
                </a:solidFill>
                <a:latin typeface="+mj-lt"/>
              </a:rPr>
              <a:t>nOwnID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= 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eID_Source2,</a:t>
            </a:r>
            <a:endParaRPr lang="de-DE" sz="1000" dirty="0" smtClean="0">
              <a:solidFill>
                <a:schemeClr val="tx1"/>
              </a:solidFill>
              <a:latin typeface="+mj-lt"/>
            </a:endParaRPr>
          </a:p>
          <a:p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aDestID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= 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[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eID_Spectrum2],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/>
            </a:r>
            <a:br>
              <a:rPr lang="de-DE" sz="1000" dirty="0" smtClean="0">
                <a:solidFill>
                  <a:schemeClr val="tx1"/>
                </a:solidFill>
                <a:latin typeface="+mj-lt"/>
              </a:rPr>
            </a:b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MultiArray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Dim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= 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[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cBufferLength2]</a:t>
            </a:r>
            <a:endParaRPr lang="de-DE" sz="1000" dirty="0" smtClean="0">
              <a:solidFill>
                <a:schemeClr val="tx1"/>
              </a:solidFill>
              <a:latin typeface="+mj-lt"/>
            </a:endParaRPr>
          </a:p>
          <a:p>
            <a:r>
              <a:rPr lang="de-DE" sz="1000" dirty="0" smtClean="0">
                <a:solidFill>
                  <a:schemeClr val="tx1"/>
                </a:solidFill>
                <a:latin typeface="+mj-lt"/>
              </a:rPr>
              <a:t>(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cBufferLength2 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= 1600)</a:t>
            </a:r>
            <a:endParaRPr lang="de-DE" sz="10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21" name="Rectangle 38"/>
          <p:cNvSpPr/>
          <p:nvPr/>
        </p:nvSpPr>
        <p:spPr>
          <a:xfrm>
            <a:off x="1491526" y="4550080"/>
            <a:ext cx="1210588" cy="489534"/>
          </a:xfrm>
          <a:prstGeom prst="rect">
            <a:avLst/>
          </a:prstGeom>
          <a:gradFill>
            <a:gsLst>
              <a:gs pos="100000">
                <a:srgbClr val="C4BD97">
                  <a:lumMod val="50000"/>
                  <a:lumOff val="50000"/>
                </a:srgbClr>
              </a:gs>
              <a:gs pos="0">
                <a:srgbClr val="DDD9C3">
                  <a:lumMod val="50000"/>
                  <a:lumOff val="50000"/>
                </a:srgb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90000" bIns="90000" rtlCol="0" anchor="ctr">
            <a:spAutoFit/>
          </a:bodyPr>
          <a:lstStyle/>
          <a:p>
            <a:r>
              <a:rPr lang="de-DE" sz="1000" dirty="0" err="1">
                <a:solidFill>
                  <a:schemeClr val="tx1"/>
                </a:solidFill>
              </a:rPr>
              <a:t>FB_CMA_Sink</a:t>
            </a:r>
            <a:r>
              <a:rPr lang="de-DE" sz="1000" dirty="0">
                <a:solidFill>
                  <a:schemeClr val="tx1"/>
                </a:solidFill>
              </a:rPr>
              <a:t/>
            </a:r>
            <a:br>
              <a:rPr lang="de-DE" sz="1000" dirty="0">
                <a:solidFill>
                  <a:schemeClr val="tx1"/>
                </a:solidFill>
              </a:rPr>
            </a:br>
            <a:r>
              <a:rPr lang="de-DE" sz="1000" dirty="0" err="1">
                <a:solidFill>
                  <a:schemeClr val="tx1"/>
                </a:solidFill>
                <a:latin typeface="+mj-lt"/>
              </a:rPr>
              <a:t>nOwnID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= 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eID_Sink1</a:t>
            </a:r>
            <a:endParaRPr lang="de-DE" sz="1000" dirty="0">
              <a:solidFill>
                <a:schemeClr val="tx1"/>
              </a:solidFill>
              <a:latin typeface="+mj-lt"/>
            </a:endParaRPr>
          </a:p>
        </p:txBody>
      </p:sp>
      <p:cxnSp>
        <p:nvCxnSpPr>
          <p:cNvPr id="50" name="Straight Arrow Connector 33"/>
          <p:cNvCxnSpPr>
            <a:stCxn id="21" idx="2"/>
            <a:endCxn id="13" idx="0"/>
          </p:cNvCxnSpPr>
          <p:nvPr/>
        </p:nvCxnSpPr>
        <p:spPr>
          <a:xfrm flipH="1">
            <a:off x="2094289" y="5039614"/>
            <a:ext cx="2531" cy="666868"/>
          </a:xfrm>
          <a:prstGeom prst="straightConnector1">
            <a:avLst/>
          </a:prstGeom>
          <a:ln w="22225">
            <a:solidFill>
              <a:schemeClr val="accent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feld 43"/>
          <p:cNvSpPr txBox="1"/>
          <p:nvPr/>
        </p:nvSpPr>
        <p:spPr>
          <a:xfrm>
            <a:off x="2094289" y="5175816"/>
            <a:ext cx="82266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00" dirty="0" smtClean="0"/>
              <a:t>2049</a:t>
            </a:r>
          </a:p>
          <a:p>
            <a:r>
              <a:rPr lang="de-DE" sz="1000" dirty="0"/>
              <a:t>[</a:t>
            </a:r>
            <a:r>
              <a:rPr lang="de-DE" sz="1000" dirty="0" err="1"/>
              <a:t>cFFTResult</a:t>
            </a:r>
            <a:r>
              <a:rPr lang="de-DE" sz="1000" dirty="0"/>
              <a:t>]</a:t>
            </a:r>
            <a:endParaRPr lang="de-DE" sz="1000" dirty="0" smtClean="0"/>
          </a:p>
        </p:txBody>
      </p:sp>
      <p:sp>
        <p:nvSpPr>
          <p:cNvPr id="18" name="Rectangle 38"/>
          <p:cNvSpPr/>
          <p:nvPr/>
        </p:nvSpPr>
        <p:spPr>
          <a:xfrm>
            <a:off x="8283370" y="3031123"/>
            <a:ext cx="3480440" cy="951199"/>
          </a:xfrm>
          <a:prstGeom prst="rect">
            <a:avLst/>
          </a:prstGeom>
          <a:gradFill>
            <a:gsLst>
              <a:gs pos="0">
                <a:srgbClr val="C4BD97">
                  <a:lumMod val="75000"/>
                  <a:lumOff val="25000"/>
                </a:srgbClr>
              </a:gs>
              <a:gs pos="100000">
                <a:srgbClr val="948A54">
                  <a:lumMod val="65000"/>
                  <a:lumOff val="35000"/>
                </a:srgb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90000" bIns="90000" rtlCol="0" anchor="ctr">
            <a:spAutoFit/>
          </a:bodyPr>
          <a:lstStyle/>
          <a:p>
            <a:r>
              <a:rPr lang="de-DE" sz="1000" dirty="0" err="1">
                <a:solidFill>
                  <a:schemeClr val="tx1"/>
                </a:solidFill>
              </a:rPr>
              <a:t>FB_CMA_MagnitudeSpectrum</a:t>
            </a:r>
            <a:endParaRPr lang="de-DE" sz="1000" dirty="0">
              <a:solidFill>
                <a:schemeClr val="tx1"/>
              </a:solidFill>
            </a:endParaRPr>
          </a:p>
          <a:p>
            <a:r>
              <a:rPr lang="de-DE" sz="1000" dirty="0" err="1">
                <a:solidFill>
                  <a:schemeClr val="tx1"/>
                </a:solidFill>
                <a:latin typeface="+mj-lt"/>
              </a:rPr>
              <a:t>OwnID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 = 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eID_Spectrum3, </a:t>
            </a:r>
            <a:r>
              <a:rPr lang="de-DE" sz="1000" dirty="0" err="1">
                <a:solidFill>
                  <a:schemeClr val="tx1"/>
                </a:solidFill>
                <a:latin typeface="+mj-lt"/>
              </a:rPr>
              <a:t>aDestID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 = [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eID_Sink3]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/>
            </a:r>
            <a:br>
              <a:rPr lang="de-DE" sz="1000" dirty="0">
                <a:solidFill>
                  <a:schemeClr val="tx1"/>
                </a:solidFill>
                <a:latin typeface="+mj-lt"/>
              </a:rPr>
            </a:b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nFFT_Length 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= </a:t>
            </a:r>
            <a:r>
              <a:rPr lang="de-DE" sz="1000" dirty="0" err="1">
                <a:solidFill>
                  <a:schemeClr val="tx1"/>
                </a:solidFill>
                <a:latin typeface="+mj-lt"/>
              </a:rPr>
              <a:t>cFFTLength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, 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nWindowLength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= 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cWindowLength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,</a:t>
            </a:r>
          </a:p>
          <a:p>
            <a:r>
              <a:rPr lang="de-DE" sz="1000" dirty="0" err="1">
                <a:solidFill>
                  <a:schemeClr val="tx1"/>
                </a:solidFill>
                <a:latin typeface="+mj-lt"/>
              </a:rPr>
              <a:t>eWindowType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 = 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eCM_FlatTopWindow</a:t>
            </a:r>
            <a:endParaRPr lang="de-DE" sz="1000" dirty="0" smtClean="0">
              <a:solidFill>
                <a:schemeClr val="tx1"/>
              </a:solidFill>
              <a:latin typeface="+mj-lt"/>
            </a:endParaRPr>
          </a:p>
          <a:p>
            <a:r>
              <a:rPr lang="de-DE" sz="1000" dirty="0" smtClean="0">
                <a:solidFill>
                  <a:schemeClr val="tx1"/>
                </a:solidFill>
                <a:latin typeface="+mj-lt"/>
              </a:rPr>
              <a:t>(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cFFTLength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= 4096, 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cWindowLength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= 3200)</a:t>
            </a:r>
            <a:endParaRPr lang="de-DE" sz="10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22" name="Textfeld 21"/>
          <p:cNvSpPr txBox="1"/>
          <p:nvPr/>
        </p:nvSpPr>
        <p:spPr>
          <a:xfrm>
            <a:off x="2094289" y="4027034"/>
            <a:ext cx="110318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00" dirty="0" smtClean="0"/>
              <a:t>2049</a:t>
            </a:r>
          </a:p>
          <a:p>
            <a:r>
              <a:rPr lang="de-DE" sz="1000" dirty="0" smtClean="0"/>
              <a:t>[</a:t>
            </a:r>
            <a:r>
              <a:rPr lang="de-DE" sz="1000" dirty="0" err="1" smtClean="0"/>
              <a:t>cFFTLength</a:t>
            </a:r>
            <a:r>
              <a:rPr lang="de-DE" sz="1000" dirty="0" smtClean="0"/>
              <a:t>/2+1]</a:t>
            </a:r>
          </a:p>
        </p:txBody>
      </p:sp>
      <p:cxnSp>
        <p:nvCxnSpPr>
          <p:cNvPr id="23" name="Straight Arrow Connector 33"/>
          <p:cNvCxnSpPr>
            <a:stCxn id="24" idx="2"/>
            <a:endCxn id="21" idx="0"/>
          </p:cNvCxnSpPr>
          <p:nvPr/>
        </p:nvCxnSpPr>
        <p:spPr>
          <a:xfrm flipH="1">
            <a:off x="2096820" y="3977811"/>
            <a:ext cx="4726" cy="572269"/>
          </a:xfrm>
          <a:prstGeom prst="straightConnector1">
            <a:avLst/>
          </a:prstGeom>
          <a:ln w="22225">
            <a:solidFill>
              <a:schemeClr val="accent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Rectangle 38"/>
          <p:cNvSpPr/>
          <p:nvPr/>
        </p:nvSpPr>
        <p:spPr>
          <a:xfrm>
            <a:off x="361326" y="3026612"/>
            <a:ext cx="3480440" cy="951199"/>
          </a:xfrm>
          <a:prstGeom prst="rect">
            <a:avLst/>
          </a:prstGeom>
          <a:gradFill>
            <a:gsLst>
              <a:gs pos="0">
                <a:srgbClr val="C4BD97">
                  <a:lumMod val="75000"/>
                  <a:lumOff val="25000"/>
                </a:srgbClr>
              </a:gs>
              <a:gs pos="100000">
                <a:srgbClr val="948A54">
                  <a:lumMod val="65000"/>
                  <a:lumOff val="35000"/>
                </a:srgb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90000" bIns="90000" rtlCol="0" anchor="ctr">
            <a:spAutoFit/>
          </a:bodyPr>
          <a:lstStyle/>
          <a:p>
            <a:r>
              <a:rPr lang="de-DE" sz="1000" dirty="0" err="1" smtClean="0">
                <a:solidFill>
                  <a:schemeClr val="tx1"/>
                </a:solidFill>
              </a:rPr>
              <a:t>FB_CMA_MagnitudeSpectrum</a:t>
            </a:r>
            <a:endParaRPr lang="de-DE" sz="1000" dirty="0">
              <a:solidFill>
                <a:schemeClr val="tx1"/>
              </a:solidFill>
            </a:endParaRPr>
          </a:p>
          <a:p>
            <a:r>
              <a:rPr lang="de-DE" sz="1000" dirty="0" err="1">
                <a:solidFill>
                  <a:schemeClr val="tx1"/>
                </a:solidFill>
                <a:latin typeface="+mj-lt"/>
              </a:rPr>
              <a:t>OwnID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 = 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eID_Spectrum1, </a:t>
            </a:r>
            <a:r>
              <a:rPr lang="de-DE" sz="1000" dirty="0" err="1">
                <a:solidFill>
                  <a:schemeClr val="tx1"/>
                </a:solidFill>
                <a:latin typeface="+mj-lt"/>
              </a:rPr>
              <a:t>aDestID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 = [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eID_Sink1]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/>
            </a:r>
            <a:br>
              <a:rPr lang="de-DE" sz="1000" dirty="0">
                <a:solidFill>
                  <a:schemeClr val="tx1"/>
                </a:solidFill>
                <a:latin typeface="+mj-lt"/>
              </a:rPr>
            </a:b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nFFT_Length 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= </a:t>
            </a:r>
            <a:r>
              <a:rPr lang="de-DE" sz="1000" dirty="0" err="1">
                <a:solidFill>
                  <a:schemeClr val="tx1"/>
                </a:solidFill>
                <a:latin typeface="+mj-lt"/>
              </a:rPr>
              <a:t>cFFTLength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, 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nWindowLength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= 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cWindowLength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,</a:t>
            </a:r>
          </a:p>
          <a:p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eWindowType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= 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eCM_RecktangularWindow</a:t>
            </a:r>
            <a:endParaRPr lang="de-DE" sz="1000" dirty="0" smtClean="0">
              <a:solidFill>
                <a:schemeClr val="tx1"/>
              </a:solidFill>
              <a:latin typeface="+mj-lt"/>
            </a:endParaRPr>
          </a:p>
          <a:p>
            <a:r>
              <a:rPr lang="de-DE" sz="1000" dirty="0" smtClean="0">
                <a:solidFill>
                  <a:schemeClr val="tx1"/>
                </a:solidFill>
                <a:latin typeface="+mj-lt"/>
              </a:rPr>
              <a:t>(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cFFTLength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= 4096, 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cWindowLength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= 3200)</a:t>
            </a:r>
            <a:endParaRPr lang="de-DE" sz="10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40" name="Textfeld 39"/>
          <p:cNvSpPr txBox="1"/>
          <p:nvPr/>
        </p:nvSpPr>
        <p:spPr>
          <a:xfrm>
            <a:off x="5574729" y="3504846"/>
            <a:ext cx="99738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sz="1000" dirty="0" smtClean="0"/>
              <a:t>1600</a:t>
            </a:r>
          </a:p>
          <a:p>
            <a:pPr algn="ctr"/>
            <a:r>
              <a:rPr lang="de-DE" sz="1000" dirty="0" smtClean="0"/>
              <a:t>[</a:t>
            </a:r>
            <a:r>
              <a:rPr lang="de-DE" sz="1000" dirty="0" err="1"/>
              <a:t>cBufferLength</a:t>
            </a:r>
            <a:r>
              <a:rPr lang="de-DE" sz="1000" dirty="0" smtClean="0"/>
              <a:t>]</a:t>
            </a:r>
          </a:p>
        </p:txBody>
      </p:sp>
      <p:sp>
        <p:nvSpPr>
          <p:cNvPr id="28" name="Rectangle 38"/>
          <p:cNvSpPr/>
          <p:nvPr/>
        </p:nvSpPr>
        <p:spPr>
          <a:xfrm>
            <a:off x="4326525" y="3026611"/>
            <a:ext cx="3480440" cy="951199"/>
          </a:xfrm>
          <a:prstGeom prst="rect">
            <a:avLst/>
          </a:prstGeom>
          <a:gradFill>
            <a:gsLst>
              <a:gs pos="0">
                <a:srgbClr val="C4BD97">
                  <a:lumMod val="75000"/>
                  <a:lumOff val="25000"/>
                </a:srgbClr>
              </a:gs>
              <a:gs pos="100000">
                <a:srgbClr val="948A54">
                  <a:lumMod val="65000"/>
                  <a:lumOff val="35000"/>
                </a:srgb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90000" bIns="90000" rtlCol="0" anchor="ctr">
            <a:spAutoFit/>
          </a:bodyPr>
          <a:lstStyle/>
          <a:p>
            <a:r>
              <a:rPr lang="de-DE" sz="1000" dirty="0" err="1">
                <a:solidFill>
                  <a:schemeClr val="tx1"/>
                </a:solidFill>
              </a:rPr>
              <a:t>FB_CMA_MagnitudeSpectrum</a:t>
            </a:r>
            <a:endParaRPr lang="de-DE" sz="1000" dirty="0">
              <a:solidFill>
                <a:schemeClr val="tx1"/>
              </a:solidFill>
            </a:endParaRPr>
          </a:p>
          <a:p>
            <a:r>
              <a:rPr lang="de-DE" sz="1000" dirty="0" err="1">
                <a:solidFill>
                  <a:schemeClr val="tx1"/>
                </a:solidFill>
                <a:latin typeface="+mj-lt"/>
              </a:rPr>
              <a:t>OwnID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 = 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eID_Spectrum2, </a:t>
            </a:r>
            <a:r>
              <a:rPr lang="de-DE" sz="1000" dirty="0" err="1">
                <a:solidFill>
                  <a:schemeClr val="tx1"/>
                </a:solidFill>
                <a:latin typeface="+mj-lt"/>
              </a:rPr>
              <a:t>aDestID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 = [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eID_Sink2]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/>
            </a:r>
            <a:br>
              <a:rPr lang="de-DE" sz="1000" dirty="0">
                <a:solidFill>
                  <a:schemeClr val="tx1"/>
                </a:solidFill>
                <a:latin typeface="+mj-lt"/>
              </a:rPr>
            </a:b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nFFT_Length 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= </a:t>
            </a:r>
            <a:r>
              <a:rPr lang="de-DE" sz="1000" dirty="0" err="1">
                <a:solidFill>
                  <a:schemeClr val="tx1"/>
                </a:solidFill>
                <a:latin typeface="+mj-lt"/>
              </a:rPr>
              <a:t>cFFTLength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, 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nWindowLength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= 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cWindowLength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,</a:t>
            </a:r>
          </a:p>
          <a:p>
            <a:r>
              <a:rPr lang="de-DE" sz="1000" dirty="0" err="1">
                <a:solidFill>
                  <a:schemeClr val="tx1"/>
                </a:solidFill>
                <a:latin typeface="+mj-lt"/>
              </a:rPr>
              <a:t>eWindowType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 = 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eCM_HannWindow</a:t>
            </a:r>
            <a:endParaRPr lang="de-DE" sz="1000" dirty="0" smtClean="0">
              <a:solidFill>
                <a:schemeClr val="tx1"/>
              </a:solidFill>
              <a:latin typeface="+mj-lt"/>
            </a:endParaRPr>
          </a:p>
          <a:p>
            <a:r>
              <a:rPr lang="de-DE" sz="1000" dirty="0" smtClean="0">
                <a:solidFill>
                  <a:schemeClr val="tx1"/>
                </a:solidFill>
                <a:latin typeface="+mj-lt"/>
              </a:rPr>
              <a:t>(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cFFTLength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= 4096, 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cWindowLength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= 3200)</a:t>
            </a:r>
            <a:endParaRPr lang="de-DE" sz="10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33" name="Rectangle 38"/>
          <p:cNvSpPr/>
          <p:nvPr/>
        </p:nvSpPr>
        <p:spPr>
          <a:xfrm>
            <a:off x="1114096" y="1502060"/>
            <a:ext cx="1973617" cy="951199"/>
          </a:xfrm>
          <a:prstGeom prst="rect">
            <a:avLst/>
          </a:prstGeom>
          <a:gradFill>
            <a:gsLst>
              <a:gs pos="100000">
                <a:srgbClr val="C4BD97">
                  <a:lumMod val="50000"/>
                  <a:lumOff val="50000"/>
                </a:srgbClr>
              </a:gs>
              <a:gs pos="0">
                <a:srgbClr val="DDD9C3">
                  <a:lumMod val="50000"/>
                  <a:lumOff val="50000"/>
                </a:srgb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90000" bIns="90000" rtlCol="0" anchor="ctr">
            <a:spAutoFit/>
          </a:bodyPr>
          <a:lstStyle/>
          <a:p>
            <a:r>
              <a:rPr lang="de-DE" sz="1000" dirty="0" err="1" smtClean="0">
                <a:solidFill>
                  <a:schemeClr val="tx1"/>
                </a:solidFill>
              </a:rPr>
              <a:t>FB_CMA_Source</a:t>
            </a:r>
            <a:r>
              <a:rPr lang="de-DE" sz="1000" dirty="0">
                <a:solidFill>
                  <a:schemeClr val="tx1"/>
                </a:solidFill>
              </a:rPr>
              <a:t/>
            </a:r>
            <a:br>
              <a:rPr lang="de-DE" sz="1000" dirty="0">
                <a:solidFill>
                  <a:schemeClr val="tx1"/>
                </a:solidFill>
              </a:rPr>
            </a:br>
            <a:r>
              <a:rPr lang="de-DE" sz="1000" dirty="0" err="1">
                <a:solidFill>
                  <a:schemeClr val="tx1"/>
                </a:solidFill>
                <a:latin typeface="+mj-lt"/>
              </a:rPr>
              <a:t>nOwnID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= 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eID_Source1,</a:t>
            </a:r>
            <a:endParaRPr lang="de-DE" sz="1000" dirty="0" smtClean="0">
              <a:solidFill>
                <a:schemeClr val="tx1"/>
              </a:solidFill>
              <a:latin typeface="+mj-lt"/>
            </a:endParaRPr>
          </a:p>
          <a:p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aDestID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= 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[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eID_Spectrum1],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/>
            </a:r>
            <a:br>
              <a:rPr lang="de-DE" sz="1000" dirty="0" smtClean="0">
                <a:solidFill>
                  <a:schemeClr val="tx1"/>
                </a:solidFill>
                <a:latin typeface="+mj-lt"/>
              </a:rPr>
            </a:b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MultiArray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Dim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= 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[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cBufferLength1]</a:t>
            </a:r>
            <a:endParaRPr lang="de-DE" sz="1000" dirty="0" smtClean="0">
              <a:solidFill>
                <a:schemeClr val="tx1"/>
              </a:solidFill>
              <a:latin typeface="+mj-lt"/>
            </a:endParaRPr>
          </a:p>
          <a:p>
            <a:r>
              <a:rPr lang="de-DE" sz="1000" dirty="0" smtClean="0">
                <a:solidFill>
                  <a:schemeClr val="tx1"/>
                </a:solidFill>
                <a:latin typeface="+mj-lt"/>
              </a:rPr>
              <a:t>(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cBufferLength1 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= 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3200)</a:t>
            </a:r>
            <a:endParaRPr lang="de-DE" sz="10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34" name="Rectangle 38"/>
          <p:cNvSpPr/>
          <p:nvPr/>
        </p:nvSpPr>
        <p:spPr>
          <a:xfrm>
            <a:off x="9035940" y="1492192"/>
            <a:ext cx="1973617" cy="951199"/>
          </a:xfrm>
          <a:prstGeom prst="rect">
            <a:avLst/>
          </a:prstGeom>
          <a:gradFill>
            <a:gsLst>
              <a:gs pos="100000">
                <a:srgbClr val="C4BD97">
                  <a:lumMod val="50000"/>
                  <a:lumOff val="50000"/>
                </a:srgbClr>
              </a:gs>
              <a:gs pos="0">
                <a:srgbClr val="DDD9C3">
                  <a:lumMod val="50000"/>
                  <a:lumOff val="50000"/>
                </a:srgb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90000" bIns="90000" rtlCol="0" anchor="ctr">
            <a:spAutoFit/>
          </a:bodyPr>
          <a:lstStyle/>
          <a:p>
            <a:r>
              <a:rPr lang="de-DE" sz="1000" dirty="0" err="1" smtClean="0">
                <a:solidFill>
                  <a:schemeClr val="tx1"/>
                </a:solidFill>
              </a:rPr>
              <a:t>FB_CMA_Source</a:t>
            </a:r>
            <a:r>
              <a:rPr lang="de-DE" sz="1000" dirty="0">
                <a:solidFill>
                  <a:schemeClr val="tx1"/>
                </a:solidFill>
              </a:rPr>
              <a:t/>
            </a:r>
            <a:br>
              <a:rPr lang="de-DE" sz="1000" dirty="0">
                <a:solidFill>
                  <a:schemeClr val="tx1"/>
                </a:solidFill>
              </a:rPr>
            </a:br>
            <a:r>
              <a:rPr lang="de-DE" sz="1000" dirty="0" err="1">
                <a:solidFill>
                  <a:schemeClr val="tx1"/>
                </a:solidFill>
                <a:latin typeface="+mj-lt"/>
              </a:rPr>
              <a:t>nOwnID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= 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eID_Source3,</a:t>
            </a:r>
            <a:endParaRPr lang="de-DE" sz="1000" dirty="0" smtClean="0">
              <a:solidFill>
                <a:schemeClr val="tx1"/>
              </a:solidFill>
              <a:latin typeface="+mj-lt"/>
            </a:endParaRPr>
          </a:p>
          <a:p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aDestID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= 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[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eID_Spectrum3],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/>
            </a:r>
            <a:br>
              <a:rPr lang="de-DE" sz="1000" dirty="0" smtClean="0">
                <a:solidFill>
                  <a:schemeClr val="tx1"/>
                </a:solidFill>
                <a:latin typeface="+mj-lt"/>
              </a:rPr>
            </a:b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MultiArray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Dim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= 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[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cBufferLength3]</a:t>
            </a:r>
            <a:endParaRPr lang="de-DE" sz="1000" dirty="0" smtClean="0">
              <a:solidFill>
                <a:schemeClr val="tx1"/>
              </a:solidFill>
              <a:latin typeface="+mj-lt"/>
            </a:endParaRPr>
          </a:p>
          <a:p>
            <a:r>
              <a:rPr lang="de-DE" sz="1000" dirty="0" smtClean="0">
                <a:solidFill>
                  <a:schemeClr val="tx1"/>
                </a:solidFill>
                <a:latin typeface="+mj-lt"/>
              </a:rPr>
              <a:t>(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cBufferLength3 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= 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767)</a:t>
            </a:r>
            <a:endParaRPr lang="de-DE" sz="1000" dirty="0">
              <a:solidFill>
                <a:schemeClr val="tx1"/>
              </a:solidFill>
              <a:latin typeface="+mj-lt"/>
            </a:endParaRPr>
          </a:p>
        </p:txBody>
      </p:sp>
      <p:cxnSp>
        <p:nvCxnSpPr>
          <p:cNvPr id="8" name="Gewinkelter Verbinder 7"/>
          <p:cNvCxnSpPr>
            <a:stCxn id="10" idx="2"/>
            <a:endCxn id="33" idx="0"/>
          </p:cNvCxnSpPr>
          <p:nvPr/>
        </p:nvCxnSpPr>
        <p:spPr>
          <a:xfrm rot="5400000">
            <a:off x="3714466" y="-848668"/>
            <a:ext cx="737167" cy="3964288"/>
          </a:xfrm>
          <a:prstGeom prst="bentConnector3">
            <a:avLst/>
          </a:prstGeom>
          <a:ln w="2222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Gewinkelter Verbinder 11"/>
          <p:cNvCxnSpPr>
            <a:stCxn id="10" idx="2"/>
            <a:endCxn id="19" idx="0"/>
          </p:cNvCxnSpPr>
          <p:nvPr/>
        </p:nvCxnSpPr>
        <p:spPr>
          <a:xfrm rot="16200000" flipH="1">
            <a:off x="5705244" y="1124842"/>
            <a:ext cx="724153" cy="4254"/>
          </a:xfrm>
          <a:prstGeom prst="bentConnector3">
            <a:avLst/>
          </a:prstGeom>
          <a:ln w="2222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Gewinkelter Verbinder 14"/>
          <p:cNvCxnSpPr>
            <a:stCxn id="10" idx="2"/>
            <a:endCxn id="34" idx="0"/>
          </p:cNvCxnSpPr>
          <p:nvPr/>
        </p:nvCxnSpPr>
        <p:spPr>
          <a:xfrm rot="16200000" flipH="1">
            <a:off x="7680322" y="-850236"/>
            <a:ext cx="727299" cy="3957556"/>
          </a:xfrm>
          <a:prstGeom prst="bentConnector3">
            <a:avLst/>
          </a:prstGeom>
          <a:ln w="2222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Gewinkelter Verbinder 16"/>
          <p:cNvCxnSpPr>
            <a:stCxn id="33" idx="2"/>
            <a:endCxn id="24" idx="0"/>
          </p:cNvCxnSpPr>
          <p:nvPr/>
        </p:nvCxnSpPr>
        <p:spPr>
          <a:xfrm rot="16200000" flipH="1">
            <a:off x="1814549" y="2739614"/>
            <a:ext cx="573353" cy="641"/>
          </a:xfrm>
          <a:prstGeom prst="bentConnector3">
            <a:avLst/>
          </a:prstGeom>
          <a:ln w="2222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Gewinkelter Verbinder 28"/>
          <p:cNvCxnSpPr>
            <a:stCxn id="19" idx="2"/>
            <a:endCxn id="28" idx="0"/>
          </p:cNvCxnSpPr>
          <p:nvPr/>
        </p:nvCxnSpPr>
        <p:spPr>
          <a:xfrm rot="5400000">
            <a:off x="5774913" y="2732077"/>
            <a:ext cx="586366" cy="2702"/>
          </a:xfrm>
          <a:prstGeom prst="bentConnector3">
            <a:avLst/>
          </a:prstGeom>
          <a:ln w="2222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Gewinkelter Verbinder 34"/>
          <p:cNvCxnSpPr>
            <a:stCxn id="34" idx="2"/>
            <a:endCxn id="18" idx="0"/>
          </p:cNvCxnSpPr>
          <p:nvPr/>
        </p:nvCxnSpPr>
        <p:spPr>
          <a:xfrm rot="16200000" flipH="1">
            <a:off x="9729303" y="2736836"/>
            <a:ext cx="587732" cy="841"/>
          </a:xfrm>
          <a:prstGeom prst="bentConnector3">
            <a:avLst/>
          </a:prstGeom>
          <a:ln w="2222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Rectangle 38"/>
          <p:cNvSpPr/>
          <p:nvPr/>
        </p:nvSpPr>
        <p:spPr>
          <a:xfrm>
            <a:off x="5484736" y="5703307"/>
            <a:ext cx="1167456" cy="489534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bg2">
                  <a:lumMod val="100000"/>
                </a:scheme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90000" rIns="90000" bIns="90000" rtlCol="0" anchor="ctr" anchorCtr="0">
            <a:spAutoFit/>
          </a:bodyPr>
          <a:lstStyle/>
          <a:p>
            <a:r>
              <a:rPr lang="de-DE" sz="1000" dirty="0" smtClean="0">
                <a:solidFill>
                  <a:schemeClr val="tx1"/>
                </a:solidFill>
              </a:rPr>
              <a:t>aSpectrumResult2</a:t>
            </a:r>
            <a:endParaRPr lang="de-DE" sz="1000" dirty="0" smtClean="0">
              <a:solidFill>
                <a:schemeClr val="tx1"/>
              </a:solidFill>
            </a:endParaRPr>
          </a:p>
          <a:p>
            <a:r>
              <a:rPr lang="de-DE" sz="1000" dirty="0" smtClean="0">
                <a:solidFill>
                  <a:schemeClr val="tx1"/>
                </a:solidFill>
                <a:latin typeface="+mj-lt"/>
              </a:rPr>
              <a:t>(Array 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Dim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= 2049)</a:t>
            </a:r>
            <a:endParaRPr lang="en-US" sz="10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48" name="Rectangle 38"/>
          <p:cNvSpPr/>
          <p:nvPr/>
        </p:nvSpPr>
        <p:spPr>
          <a:xfrm>
            <a:off x="5462074" y="4550080"/>
            <a:ext cx="1210588" cy="489534"/>
          </a:xfrm>
          <a:prstGeom prst="rect">
            <a:avLst/>
          </a:prstGeom>
          <a:gradFill>
            <a:gsLst>
              <a:gs pos="100000">
                <a:srgbClr val="C4BD97">
                  <a:lumMod val="50000"/>
                  <a:lumOff val="50000"/>
                </a:srgbClr>
              </a:gs>
              <a:gs pos="0">
                <a:srgbClr val="DDD9C3">
                  <a:lumMod val="50000"/>
                  <a:lumOff val="50000"/>
                </a:srgb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90000" bIns="90000" rtlCol="0" anchor="ctr">
            <a:spAutoFit/>
          </a:bodyPr>
          <a:lstStyle/>
          <a:p>
            <a:r>
              <a:rPr lang="de-DE" sz="1000" dirty="0" err="1">
                <a:solidFill>
                  <a:schemeClr val="tx1"/>
                </a:solidFill>
              </a:rPr>
              <a:t>FB_CMA_Sink</a:t>
            </a:r>
            <a:r>
              <a:rPr lang="de-DE" sz="1000" dirty="0">
                <a:solidFill>
                  <a:schemeClr val="tx1"/>
                </a:solidFill>
              </a:rPr>
              <a:t/>
            </a:r>
            <a:br>
              <a:rPr lang="de-DE" sz="1000" dirty="0">
                <a:solidFill>
                  <a:schemeClr val="tx1"/>
                </a:solidFill>
              </a:rPr>
            </a:br>
            <a:r>
              <a:rPr lang="de-DE" sz="1000" dirty="0" err="1">
                <a:solidFill>
                  <a:schemeClr val="tx1"/>
                </a:solidFill>
                <a:latin typeface="+mj-lt"/>
              </a:rPr>
              <a:t>nOwnID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= 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eID_Sink2</a:t>
            </a:r>
            <a:endParaRPr lang="de-DE" sz="10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54" name="Textfeld 53"/>
          <p:cNvSpPr txBox="1"/>
          <p:nvPr/>
        </p:nvSpPr>
        <p:spPr>
          <a:xfrm>
            <a:off x="6081554" y="5172993"/>
            <a:ext cx="82266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00" dirty="0" smtClean="0"/>
              <a:t>2049</a:t>
            </a:r>
          </a:p>
          <a:p>
            <a:r>
              <a:rPr lang="de-DE" sz="1000" dirty="0"/>
              <a:t>[</a:t>
            </a:r>
            <a:r>
              <a:rPr lang="de-DE" sz="1000" dirty="0" err="1"/>
              <a:t>cFFTResult</a:t>
            </a:r>
            <a:r>
              <a:rPr lang="de-DE" sz="1000" dirty="0"/>
              <a:t>]</a:t>
            </a:r>
            <a:endParaRPr lang="de-DE" sz="1000" dirty="0" smtClean="0"/>
          </a:p>
        </p:txBody>
      </p:sp>
      <p:sp>
        <p:nvSpPr>
          <p:cNvPr id="55" name="Rectangle 38"/>
          <p:cNvSpPr/>
          <p:nvPr/>
        </p:nvSpPr>
        <p:spPr>
          <a:xfrm>
            <a:off x="9442196" y="5706482"/>
            <a:ext cx="1167456" cy="489534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bg2">
                  <a:lumMod val="100000"/>
                </a:scheme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90000" rIns="90000" bIns="90000" rtlCol="0" anchor="ctr" anchorCtr="0">
            <a:spAutoFit/>
          </a:bodyPr>
          <a:lstStyle/>
          <a:p>
            <a:r>
              <a:rPr lang="de-DE" sz="1000" dirty="0" smtClean="0">
                <a:solidFill>
                  <a:schemeClr val="tx1"/>
                </a:solidFill>
              </a:rPr>
              <a:t>aSpectrumResult3</a:t>
            </a:r>
            <a:endParaRPr lang="de-DE" sz="1000" dirty="0" smtClean="0">
              <a:solidFill>
                <a:schemeClr val="tx1"/>
              </a:solidFill>
            </a:endParaRPr>
          </a:p>
          <a:p>
            <a:r>
              <a:rPr lang="de-DE" sz="1000" dirty="0" smtClean="0">
                <a:solidFill>
                  <a:schemeClr val="tx1"/>
                </a:solidFill>
                <a:latin typeface="+mj-lt"/>
              </a:rPr>
              <a:t>(Array 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Dim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= 2049)</a:t>
            </a:r>
            <a:endParaRPr lang="en-US" sz="10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56" name="Rectangle 38"/>
          <p:cNvSpPr/>
          <p:nvPr/>
        </p:nvSpPr>
        <p:spPr>
          <a:xfrm>
            <a:off x="9417720" y="4550080"/>
            <a:ext cx="1210588" cy="489534"/>
          </a:xfrm>
          <a:prstGeom prst="rect">
            <a:avLst/>
          </a:prstGeom>
          <a:gradFill>
            <a:gsLst>
              <a:gs pos="100000">
                <a:srgbClr val="C4BD97">
                  <a:lumMod val="50000"/>
                  <a:lumOff val="50000"/>
                </a:srgbClr>
              </a:gs>
              <a:gs pos="0">
                <a:srgbClr val="DDD9C3">
                  <a:lumMod val="50000"/>
                  <a:lumOff val="50000"/>
                </a:srgb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90000" bIns="90000" rtlCol="0" anchor="ctr">
            <a:spAutoFit/>
          </a:bodyPr>
          <a:lstStyle/>
          <a:p>
            <a:r>
              <a:rPr lang="de-DE" sz="1000" dirty="0" err="1">
                <a:solidFill>
                  <a:schemeClr val="tx1"/>
                </a:solidFill>
              </a:rPr>
              <a:t>FB_CMA_Sink</a:t>
            </a:r>
            <a:r>
              <a:rPr lang="de-DE" sz="1000" dirty="0">
                <a:solidFill>
                  <a:schemeClr val="tx1"/>
                </a:solidFill>
              </a:rPr>
              <a:t/>
            </a:r>
            <a:br>
              <a:rPr lang="de-DE" sz="1000" dirty="0">
                <a:solidFill>
                  <a:schemeClr val="tx1"/>
                </a:solidFill>
              </a:rPr>
            </a:br>
            <a:r>
              <a:rPr lang="de-DE" sz="1000" dirty="0" err="1">
                <a:solidFill>
                  <a:schemeClr val="tx1"/>
                </a:solidFill>
                <a:latin typeface="+mj-lt"/>
              </a:rPr>
              <a:t>nOwnID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= 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eID_Sink3</a:t>
            </a:r>
            <a:endParaRPr lang="de-DE" sz="1000" dirty="0">
              <a:solidFill>
                <a:schemeClr val="tx1"/>
              </a:solidFill>
              <a:latin typeface="+mj-lt"/>
            </a:endParaRPr>
          </a:p>
        </p:txBody>
      </p:sp>
      <p:cxnSp>
        <p:nvCxnSpPr>
          <p:cNvPr id="57" name="Straight Arrow Connector 33"/>
          <p:cNvCxnSpPr>
            <a:stCxn id="56" idx="2"/>
            <a:endCxn id="55" idx="0"/>
          </p:cNvCxnSpPr>
          <p:nvPr/>
        </p:nvCxnSpPr>
        <p:spPr>
          <a:xfrm>
            <a:off x="10023014" y="5039614"/>
            <a:ext cx="2910" cy="666868"/>
          </a:xfrm>
          <a:prstGeom prst="straightConnector1">
            <a:avLst/>
          </a:prstGeom>
          <a:ln w="22225">
            <a:solidFill>
              <a:schemeClr val="accent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Textfeld 57"/>
          <p:cNvSpPr txBox="1"/>
          <p:nvPr/>
        </p:nvSpPr>
        <p:spPr>
          <a:xfrm>
            <a:off x="10039013" y="5172993"/>
            <a:ext cx="82266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00" dirty="0" smtClean="0"/>
              <a:t>2049</a:t>
            </a:r>
          </a:p>
          <a:p>
            <a:r>
              <a:rPr lang="de-DE" sz="1000" dirty="0"/>
              <a:t>[</a:t>
            </a:r>
            <a:r>
              <a:rPr lang="de-DE" sz="1000" dirty="0" err="1"/>
              <a:t>cFFTResult</a:t>
            </a:r>
            <a:r>
              <a:rPr lang="de-DE" sz="1000" dirty="0"/>
              <a:t>]</a:t>
            </a:r>
            <a:endParaRPr lang="de-DE" sz="1000" dirty="0" smtClean="0"/>
          </a:p>
        </p:txBody>
      </p:sp>
      <p:cxnSp>
        <p:nvCxnSpPr>
          <p:cNvPr id="38" name="Gewinkelter Verbinder 37"/>
          <p:cNvCxnSpPr>
            <a:stCxn id="18" idx="2"/>
            <a:endCxn id="56" idx="0"/>
          </p:cNvCxnSpPr>
          <p:nvPr/>
        </p:nvCxnSpPr>
        <p:spPr>
          <a:xfrm rot="5400000">
            <a:off x="9739423" y="4265913"/>
            <a:ext cx="567758" cy="576"/>
          </a:xfrm>
          <a:prstGeom prst="bentConnector3">
            <a:avLst/>
          </a:prstGeom>
          <a:ln w="2222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Gewinkelter Verbinder 40"/>
          <p:cNvCxnSpPr>
            <a:stCxn id="28" idx="2"/>
            <a:endCxn id="48" idx="0"/>
          </p:cNvCxnSpPr>
          <p:nvPr/>
        </p:nvCxnSpPr>
        <p:spPr>
          <a:xfrm rot="16200000" flipH="1">
            <a:off x="5780921" y="4263633"/>
            <a:ext cx="572270" cy="623"/>
          </a:xfrm>
          <a:prstGeom prst="bentConnector3">
            <a:avLst/>
          </a:prstGeom>
          <a:ln w="2222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Gewinkelter Verbinder 58"/>
          <p:cNvCxnSpPr>
            <a:stCxn id="48" idx="2"/>
            <a:endCxn id="46" idx="0"/>
          </p:cNvCxnSpPr>
          <p:nvPr/>
        </p:nvCxnSpPr>
        <p:spPr>
          <a:xfrm rot="16200000" flipH="1">
            <a:off x="5736070" y="5370912"/>
            <a:ext cx="663693" cy="1096"/>
          </a:xfrm>
          <a:prstGeom prst="bentConnector3">
            <a:avLst>
              <a:gd name="adj1" fmla="val 50000"/>
            </a:avLst>
          </a:prstGeom>
          <a:ln w="2222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Textfeld 60"/>
          <p:cNvSpPr txBox="1"/>
          <p:nvPr/>
        </p:nvSpPr>
        <p:spPr>
          <a:xfrm>
            <a:off x="6081211" y="4063890"/>
            <a:ext cx="110318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00" dirty="0" smtClean="0"/>
              <a:t>2049</a:t>
            </a:r>
          </a:p>
          <a:p>
            <a:r>
              <a:rPr lang="de-DE" sz="1000" dirty="0" smtClean="0"/>
              <a:t>[</a:t>
            </a:r>
            <a:r>
              <a:rPr lang="de-DE" sz="1000" dirty="0" err="1" smtClean="0"/>
              <a:t>cFFTLength</a:t>
            </a:r>
            <a:r>
              <a:rPr lang="de-DE" sz="1000" dirty="0" smtClean="0"/>
              <a:t>/2+1]</a:t>
            </a:r>
          </a:p>
        </p:txBody>
      </p:sp>
      <p:sp>
        <p:nvSpPr>
          <p:cNvPr id="62" name="Textfeld 61"/>
          <p:cNvSpPr txBox="1"/>
          <p:nvPr/>
        </p:nvSpPr>
        <p:spPr>
          <a:xfrm>
            <a:off x="10032566" y="4063890"/>
            <a:ext cx="110318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00" dirty="0" smtClean="0"/>
              <a:t>2049</a:t>
            </a:r>
          </a:p>
          <a:p>
            <a:r>
              <a:rPr lang="de-DE" sz="1000" dirty="0" smtClean="0"/>
              <a:t>[</a:t>
            </a:r>
            <a:r>
              <a:rPr lang="de-DE" sz="1000" dirty="0" err="1" smtClean="0"/>
              <a:t>cFFTLength</a:t>
            </a:r>
            <a:r>
              <a:rPr lang="de-DE" sz="1000" dirty="0" smtClean="0"/>
              <a:t>/2+1]</a:t>
            </a:r>
          </a:p>
        </p:txBody>
      </p:sp>
      <p:sp>
        <p:nvSpPr>
          <p:cNvPr id="63" name="Textfeld 62"/>
          <p:cNvSpPr txBox="1"/>
          <p:nvPr/>
        </p:nvSpPr>
        <p:spPr>
          <a:xfrm>
            <a:off x="2100699" y="2540421"/>
            <a:ext cx="106631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00" dirty="0" smtClean="0"/>
              <a:t>3200</a:t>
            </a:r>
            <a:endParaRPr lang="de-DE" sz="1000" dirty="0" smtClean="0"/>
          </a:p>
          <a:p>
            <a:r>
              <a:rPr lang="de-DE" sz="1000" dirty="0" smtClean="0"/>
              <a:t>[</a:t>
            </a:r>
            <a:r>
              <a:rPr lang="de-DE" sz="1000" dirty="0" smtClean="0"/>
              <a:t>cBufferLength1</a:t>
            </a:r>
            <a:r>
              <a:rPr lang="de-DE" sz="1000" dirty="0" smtClean="0"/>
              <a:t>]</a:t>
            </a:r>
            <a:endParaRPr lang="de-DE" sz="1000" dirty="0" smtClean="0"/>
          </a:p>
        </p:txBody>
      </p:sp>
      <p:sp>
        <p:nvSpPr>
          <p:cNvPr id="64" name="Textfeld 63"/>
          <p:cNvSpPr txBox="1"/>
          <p:nvPr/>
        </p:nvSpPr>
        <p:spPr>
          <a:xfrm>
            <a:off x="6073423" y="2532821"/>
            <a:ext cx="106631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00" dirty="0" smtClean="0"/>
              <a:t>1600</a:t>
            </a:r>
            <a:endParaRPr lang="de-DE" sz="1000" dirty="0" smtClean="0"/>
          </a:p>
          <a:p>
            <a:r>
              <a:rPr lang="de-DE" sz="1000" dirty="0" smtClean="0"/>
              <a:t>[</a:t>
            </a:r>
            <a:r>
              <a:rPr lang="de-DE" sz="1000" dirty="0" smtClean="0"/>
              <a:t>cBufferLength2</a:t>
            </a:r>
            <a:r>
              <a:rPr lang="de-DE" sz="1000" dirty="0" smtClean="0"/>
              <a:t>]</a:t>
            </a:r>
            <a:endParaRPr lang="de-DE" sz="1000" dirty="0" smtClean="0"/>
          </a:p>
        </p:txBody>
      </p:sp>
      <p:sp>
        <p:nvSpPr>
          <p:cNvPr id="65" name="Textfeld 64"/>
          <p:cNvSpPr txBox="1"/>
          <p:nvPr/>
        </p:nvSpPr>
        <p:spPr>
          <a:xfrm>
            <a:off x="10026724" y="2532821"/>
            <a:ext cx="106631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00" dirty="0" smtClean="0"/>
              <a:t>767</a:t>
            </a:r>
            <a:endParaRPr lang="de-DE" sz="1000" dirty="0" smtClean="0"/>
          </a:p>
          <a:p>
            <a:r>
              <a:rPr lang="de-DE" sz="1000" dirty="0" smtClean="0"/>
              <a:t>[</a:t>
            </a:r>
            <a:r>
              <a:rPr lang="de-DE" sz="1000" dirty="0" smtClean="0"/>
              <a:t>cBufferLength3</a:t>
            </a:r>
            <a:r>
              <a:rPr lang="de-DE" sz="1000" dirty="0" smtClean="0"/>
              <a:t>]</a:t>
            </a:r>
            <a:endParaRPr lang="de-DE" sz="1000" dirty="0" smtClean="0"/>
          </a:p>
        </p:txBody>
      </p:sp>
    </p:spTree>
    <p:extLst>
      <p:ext uri="{BB962C8B-B14F-4D97-AF65-F5344CB8AC3E}">
        <p14:creationId xmlns:p14="http://schemas.microsoft.com/office/powerpoint/2010/main" val="3964768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gradFill>
          <a:gsLst>
            <a:gs pos="0">
              <a:schemeClr val="accent1">
                <a:lumMod val="5000"/>
                <a:lumOff val="95000"/>
              </a:schemeClr>
            </a:gs>
            <a:gs pos="100000">
              <a:schemeClr val="bg2">
                <a:lumMod val="100000"/>
              </a:schemeClr>
            </a:gs>
          </a:gsLst>
          <a:lin ang="5400000" scaled="1"/>
        </a:gradFill>
        <a:ln>
          <a:solidFill>
            <a:srgbClr val="666666"/>
          </a:solidFill>
        </a:ln>
      </a:spPr>
      <a:bodyPr rtlCol="0" anchor="ctr"/>
      <a:lstStyle>
        <a:defPPr algn="ctr">
          <a:defRPr sz="1000" dirty="0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253</Words>
  <Application>Microsoft Office PowerPoint</Application>
  <PresentationFormat>Breitbild</PresentationFormat>
  <Paragraphs>57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</vt:lpstr>
      <vt:lpstr>PowerPoint-Präsentation</vt:lpstr>
    </vt:vector>
  </TitlesOfParts>
  <Company>Beckhoff Automation GmbH &amp; Co. KG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Daniel Rose</dc:creator>
  <cp:lastModifiedBy>Daniel Rose</cp:lastModifiedBy>
  <cp:revision>139</cp:revision>
  <dcterms:created xsi:type="dcterms:W3CDTF">2018-07-16T09:37:10Z</dcterms:created>
  <dcterms:modified xsi:type="dcterms:W3CDTF">2020-01-17T14:33:01Z</dcterms:modified>
</cp:coreProperties>
</file>